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64"/>
  </p:notesMasterIdLst>
  <p:handoutMasterIdLst>
    <p:handoutMasterId r:id="rId65"/>
  </p:handoutMasterIdLst>
  <p:sldIdLst>
    <p:sldId id="1859" r:id="rId6"/>
    <p:sldId id="1864" r:id="rId7"/>
    <p:sldId id="1908" r:id="rId8"/>
    <p:sldId id="1660" r:id="rId9"/>
    <p:sldId id="1875" r:id="rId10"/>
    <p:sldId id="1876" r:id="rId11"/>
    <p:sldId id="1927" r:id="rId12"/>
    <p:sldId id="1877" r:id="rId13"/>
    <p:sldId id="1879" r:id="rId14"/>
    <p:sldId id="1925" r:id="rId15"/>
    <p:sldId id="1880" r:id="rId16"/>
    <p:sldId id="1881" r:id="rId17"/>
    <p:sldId id="1882" r:id="rId18"/>
    <p:sldId id="1883" r:id="rId19"/>
    <p:sldId id="1884" r:id="rId20"/>
    <p:sldId id="1885" r:id="rId21"/>
    <p:sldId id="1886" r:id="rId22"/>
    <p:sldId id="1887" r:id="rId23"/>
    <p:sldId id="1940" r:id="rId24"/>
    <p:sldId id="1888" r:id="rId25"/>
    <p:sldId id="1889" r:id="rId26"/>
    <p:sldId id="1890" r:id="rId27"/>
    <p:sldId id="1891" r:id="rId28"/>
    <p:sldId id="1892" r:id="rId29"/>
    <p:sldId id="1893" r:id="rId30"/>
    <p:sldId id="1929" r:id="rId31"/>
    <p:sldId id="1527" r:id="rId32"/>
    <p:sldId id="1894" r:id="rId33"/>
    <p:sldId id="1924" r:id="rId34"/>
    <p:sldId id="1895" r:id="rId35"/>
    <p:sldId id="1896" r:id="rId36"/>
    <p:sldId id="1897" r:id="rId37"/>
    <p:sldId id="1905" r:id="rId38"/>
    <p:sldId id="1906" r:id="rId39"/>
    <p:sldId id="1900" r:id="rId40"/>
    <p:sldId id="1904" r:id="rId41"/>
    <p:sldId id="1909" r:id="rId42"/>
    <p:sldId id="1918" r:id="rId43"/>
    <p:sldId id="1919" r:id="rId44"/>
    <p:sldId id="1920" r:id="rId45"/>
    <p:sldId id="1921" r:id="rId46"/>
    <p:sldId id="1907" r:id="rId47"/>
    <p:sldId id="1870" r:id="rId48"/>
    <p:sldId id="1871" r:id="rId49"/>
    <p:sldId id="1933" r:id="rId50"/>
    <p:sldId id="1935" r:id="rId51"/>
    <p:sldId id="1936" r:id="rId52"/>
    <p:sldId id="1937" r:id="rId53"/>
    <p:sldId id="1934" r:id="rId54"/>
    <p:sldId id="1873" r:id="rId55"/>
    <p:sldId id="1922" r:id="rId56"/>
    <p:sldId id="1930" r:id="rId57"/>
    <p:sldId id="1941" r:id="rId58"/>
    <p:sldId id="1931" r:id="rId59"/>
    <p:sldId id="1932" r:id="rId60"/>
    <p:sldId id="1938" r:id="rId61"/>
    <p:sldId id="1939" r:id="rId62"/>
    <p:sldId id="1866" r:id="rId6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Cloud computing" id="{A073DAE3-B461-442F-A3D3-6642BD875E45}">
          <p14:sldIdLst>
            <p14:sldId id="1859"/>
            <p14:sldId id="1864"/>
            <p14:sldId id="1908"/>
            <p14:sldId id="1660"/>
            <p14:sldId id="1875"/>
            <p14:sldId id="1876"/>
            <p14:sldId id="1927"/>
            <p14:sldId id="1877"/>
            <p14:sldId id="1879"/>
            <p14:sldId id="1925"/>
            <p14:sldId id="1880"/>
            <p14:sldId id="1881"/>
            <p14:sldId id="1882"/>
            <p14:sldId id="1883"/>
            <p14:sldId id="1884"/>
            <p14:sldId id="1885"/>
            <p14:sldId id="1886"/>
            <p14:sldId id="1887"/>
            <p14:sldId id="1940"/>
            <p14:sldId id="1888"/>
            <p14:sldId id="1889"/>
            <p14:sldId id="1890"/>
            <p14:sldId id="1891"/>
            <p14:sldId id="1892"/>
            <p14:sldId id="1893"/>
            <p14:sldId id="1929"/>
            <p14:sldId id="1527"/>
            <p14:sldId id="1894"/>
            <p14:sldId id="1924"/>
            <p14:sldId id="1895"/>
            <p14:sldId id="1896"/>
            <p14:sldId id="1897"/>
            <p14:sldId id="1905"/>
            <p14:sldId id="1906"/>
            <p14:sldId id="1900"/>
            <p14:sldId id="1904"/>
            <p14:sldId id="1909"/>
            <p14:sldId id="1918"/>
            <p14:sldId id="1919"/>
            <p14:sldId id="1920"/>
            <p14:sldId id="1921"/>
          </p14:sldIdLst>
        </p14:section>
        <p14:section name="Azure" id="{9BEE3C34-F573-454D-93CE-651B0FCCABB3}">
          <p14:sldIdLst>
            <p14:sldId id="1907"/>
            <p14:sldId id="1870"/>
            <p14:sldId id="1871"/>
            <p14:sldId id="1933"/>
            <p14:sldId id="1935"/>
            <p14:sldId id="1936"/>
            <p14:sldId id="1937"/>
            <p14:sldId id="1934"/>
            <p14:sldId id="1873"/>
            <p14:sldId id="1922"/>
            <p14:sldId id="1930"/>
            <p14:sldId id="1941"/>
            <p14:sldId id="1931"/>
            <p14:sldId id="1932"/>
            <p14:sldId id="1938"/>
            <p14:sldId id="1939"/>
            <p14:sldId id="186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ANKIT DATTA" initials="AD" lastIdx="1" clrIdx="4">
    <p:extLst>
      <p:ext uri="{19B8F6BF-5375-455C-9EA6-DF929625EA0E}">
        <p15:presenceInfo xmlns:p15="http://schemas.microsoft.com/office/powerpoint/2012/main" userId="544cf5062a7f519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B9D795"/>
    <a:srgbClr val="EEF4DD"/>
    <a:srgbClr val="2F2F2F"/>
    <a:srgbClr val="F2F2F2"/>
    <a:srgbClr val="D2D2D2"/>
    <a:srgbClr val="5C2D91"/>
    <a:srgbClr val="00BCF2"/>
    <a:srgbClr val="0078D4"/>
    <a:srgbClr val="037B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commentAuthors" Target="commentAuthors.xml"/><Relationship Id="rId5" Type="http://schemas.openxmlformats.org/officeDocument/2006/relationships/slideMaster" Target="slideMasters/slideMaster2.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notesMaster" Target="notesMasters/notesMaster1.xml"/><Relationship Id="rId69"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11/8/2021 9:33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11/8/2021 9:32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136873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11721667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1307508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31505043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26692325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972010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29470977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1540978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17009940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12631580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565796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8150762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30728996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2385576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17774279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11793537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20209359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25950706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24821813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5119228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29925957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Image illustrates several of the cloud computing concepts that are presented earlier in the session. In this example, several factors are demonstrated when you're considering where to deploy a database server in a hybrid cloud environment. As your resources move from on-premises to off-premises, your costs are reduced, and your administration requirements decrease.</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1948923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6367535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22645068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20714941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13282189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a:p>
        </p:txBody>
      </p:sp>
    </p:spTree>
    <p:extLst>
      <p:ext uri="{BB962C8B-B14F-4D97-AF65-F5344CB8AC3E}">
        <p14:creationId xmlns:p14="http://schemas.microsoft.com/office/powerpoint/2010/main" val="13810540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6177447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35</a:t>
            </a:fld>
            <a:endParaRPr lang="en-US"/>
          </a:p>
        </p:txBody>
      </p:sp>
    </p:spTree>
    <p:extLst>
      <p:ext uri="{BB962C8B-B14F-4D97-AF65-F5344CB8AC3E}">
        <p14:creationId xmlns:p14="http://schemas.microsoft.com/office/powerpoint/2010/main" val="6753899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a:p>
        </p:txBody>
      </p:sp>
    </p:spTree>
    <p:extLst>
      <p:ext uri="{BB962C8B-B14F-4D97-AF65-F5344CB8AC3E}">
        <p14:creationId xmlns:p14="http://schemas.microsoft.com/office/powerpoint/2010/main" val="42548511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37</a:t>
            </a:fld>
            <a:endParaRPr lang="en-US"/>
          </a:p>
        </p:txBody>
      </p:sp>
    </p:spTree>
    <p:extLst>
      <p:ext uri="{BB962C8B-B14F-4D97-AF65-F5344CB8AC3E}">
        <p14:creationId xmlns:p14="http://schemas.microsoft.com/office/powerpoint/2010/main" val="17747051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38</a:t>
            </a:fld>
            <a:endParaRPr lang="en-US"/>
          </a:p>
        </p:txBody>
      </p:sp>
    </p:spTree>
    <p:extLst>
      <p:ext uri="{BB962C8B-B14F-4D97-AF65-F5344CB8AC3E}">
        <p14:creationId xmlns:p14="http://schemas.microsoft.com/office/powerpoint/2010/main" val="22290095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a:p>
        </p:txBody>
      </p:sp>
    </p:spTree>
    <p:extLst>
      <p:ext uri="{BB962C8B-B14F-4D97-AF65-F5344CB8AC3E}">
        <p14:creationId xmlns:p14="http://schemas.microsoft.com/office/powerpoint/2010/main" val="11774926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16010896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a:p>
        </p:txBody>
      </p:sp>
    </p:spTree>
    <p:extLst>
      <p:ext uri="{BB962C8B-B14F-4D97-AF65-F5344CB8AC3E}">
        <p14:creationId xmlns:p14="http://schemas.microsoft.com/office/powerpoint/2010/main" val="12943719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41</a:t>
            </a:fld>
            <a:endParaRPr lang="en-US"/>
          </a:p>
        </p:txBody>
      </p:sp>
    </p:spTree>
    <p:extLst>
      <p:ext uri="{BB962C8B-B14F-4D97-AF65-F5344CB8AC3E}">
        <p14:creationId xmlns:p14="http://schemas.microsoft.com/office/powerpoint/2010/main" val="623137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42</a:t>
            </a:fld>
            <a:endParaRPr lang="en-US"/>
          </a:p>
        </p:txBody>
      </p:sp>
    </p:spTree>
    <p:extLst>
      <p:ext uri="{BB962C8B-B14F-4D97-AF65-F5344CB8AC3E}">
        <p14:creationId xmlns:p14="http://schemas.microsoft.com/office/powerpoint/2010/main" val="7914985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43</a:t>
            </a:fld>
            <a:endParaRPr lang="en-US"/>
          </a:p>
        </p:txBody>
      </p:sp>
    </p:spTree>
    <p:extLst>
      <p:ext uri="{BB962C8B-B14F-4D97-AF65-F5344CB8AC3E}">
        <p14:creationId xmlns:p14="http://schemas.microsoft.com/office/powerpoint/2010/main" val="14205420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44</a:t>
            </a:fld>
            <a:endParaRPr lang="en-US"/>
          </a:p>
        </p:txBody>
      </p:sp>
    </p:spTree>
    <p:extLst>
      <p:ext uri="{BB962C8B-B14F-4D97-AF65-F5344CB8AC3E}">
        <p14:creationId xmlns:p14="http://schemas.microsoft.com/office/powerpoint/2010/main" val="62190191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45</a:t>
            </a:fld>
            <a:endParaRPr lang="en-US"/>
          </a:p>
        </p:txBody>
      </p:sp>
    </p:spTree>
    <p:extLst>
      <p:ext uri="{BB962C8B-B14F-4D97-AF65-F5344CB8AC3E}">
        <p14:creationId xmlns:p14="http://schemas.microsoft.com/office/powerpoint/2010/main" val="186052900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46</a:t>
            </a:fld>
            <a:endParaRPr lang="en-US"/>
          </a:p>
        </p:txBody>
      </p:sp>
    </p:spTree>
    <p:extLst>
      <p:ext uri="{BB962C8B-B14F-4D97-AF65-F5344CB8AC3E}">
        <p14:creationId xmlns:p14="http://schemas.microsoft.com/office/powerpoint/2010/main" val="34002694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47</a:t>
            </a:fld>
            <a:endParaRPr lang="en-US"/>
          </a:p>
        </p:txBody>
      </p:sp>
    </p:spTree>
    <p:extLst>
      <p:ext uri="{BB962C8B-B14F-4D97-AF65-F5344CB8AC3E}">
        <p14:creationId xmlns:p14="http://schemas.microsoft.com/office/powerpoint/2010/main" val="345665353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48</a:t>
            </a:fld>
            <a:endParaRPr lang="en-US"/>
          </a:p>
        </p:txBody>
      </p:sp>
    </p:spTree>
    <p:extLst>
      <p:ext uri="{BB962C8B-B14F-4D97-AF65-F5344CB8AC3E}">
        <p14:creationId xmlns:p14="http://schemas.microsoft.com/office/powerpoint/2010/main" val="22932681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49</a:t>
            </a:fld>
            <a:endParaRPr lang="en-US"/>
          </a:p>
        </p:txBody>
      </p:sp>
    </p:spTree>
    <p:extLst>
      <p:ext uri="{BB962C8B-B14F-4D97-AF65-F5344CB8AC3E}">
        <p14:creationId xmlns:p14="http://schemas.microsoft.com/office/powerpoint/2010/main" val="2294337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8818586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50</a:t>
            </a:fld>
            <a:endParaRPr lang="en-US"/>
          </a:p>
        </p:txBody>
      </p:sp>
    </p:spTree>
    <p:extLst>
      <p:ext uri="{BB962C8B-B14F-4D97-AF65-F5344CB8AC3E}">
        <p14:creationId xmlns:p14="http://schemas.microsoft.com/office/powerpoint/2010/main" val="103035414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51</a:t>
            </a:fld>
            <a:endParaRPr lang="en-US"/>
          </a:p>
        </p:txBody>
      </p:sp>
    </p:spTree>
    <p:extLst>
      <p:ext uri="{BB962C8B-B14F-4D97-AF65-F5344CB8AC3E}">
        <p14:creationId xmlns:p14="http://schemas.microsoft.com/office/powerpoint/2010/main" val="420705937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a:p>
        </p:txBody>
      </p:sp>
    </p:spTree>
    <p:extLst>
      <p:ext uri="{BB962C8B-B14F-4D97-AF65-F5344CB8AC3E}">
        <p14:creationId xmlns:p14="http://schemas.microsoft.com/office/powerpoint/2010/main" val="55547863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71717"/>
                </a:solidFill>
                <a:effectLst/>
                <a:latin typeface="Segoe UI" panose="020B0502040204020203" pitchFamily="34" charset="0"/>
              </a:rPr>
              <a:t>Azure can help you tackle tough business challenges. You bring your requirements, creativity, and favorite software development tools. Azure brings a massive global infrastructure that's always available for you to build your applications on.</a:t>
            </a:r>
          </a:p>
          <a:p>
            <a:pPr algn="l"/>
            <a:r>
              <a:rPr lang="en-US" b="0" i="0">
                <a:solidFill>
                  <a:srgbClr val="171717"/>
                </a:solidFill>
                <a:effectLst/>
                <a:latin typeface="Segoe UI" panose="020B0502040204020203" pitchFamily="34" charset="0"/>
              </a:rPr>
              <a:t>Let's take a quick tour of the high-level services Azure offers.</a:t>
            </a:r>
          </a:p>
          <a:p>
            <a:r>
              <a:rPr lang="en-US" b="0" i="0">
                <a:solidFill>
                  <a:srgbClr val="171717"/>
                </a:solidFill>
                <a:effectLst/>
                <a:latin typeface="Segoe UI" panose="020B0502040204020203" pitchFamily="34" charset="0"/>
              </a:rPr>
              <a:t>Here's a big-picture view of the available services and features in Azure.</a:t>
            </a:r>
          </a:p>
          <a:p>
            <a:pPr algn="l"/>
            <a:r>
              <a:rPr lang="en-US" b="1" i="0">
                <a:solidFill>
                  <a:srgbClr val="171717"/>
                </a:solidFill>
                <a:effectLst/>
                <a:latin typeface="Segoe UI" panose="020B0502040204020203" pitchFamily="34" charset="0"/>
              </a:rPr>
              <a:t>Compute</a:t>
            </a:r>
          </a:p>
          <a:p>
            <a:pPr algn="l"/>
            <a:r>
              <a:rPr lang="en-US" b="0" i="0">
                <a:solidFill>
                  <a:srgbClr val="171717"/>
                </a:solidFill>
                <a:effectLst/>
                <a:latin typeface="Segoe UI" panose="020B0502040204020203" pitchFamily="34" charset="0"/>
              </a:rPr>
              <a:t>Compute services are often one of the primary reasons why companies move to the Azure platform. Azure provides a range of options for hosting applications and services. Here are some examples of compute services in Azure.</a:t>
            </a:r>
          </a:p>
          <a:p>
            <a:r>
              <a:rPr lang="en-IN">
                <a:effectLst/>
              </a:rPr>
              <a:t>Azure Virtual Machines: Windows or Linux virtual machines (VMs) hosted in Azure</a:t>
            </a:r>
          </a:p>
          <a:p>
            <a:r>
              <a:rPr lang="en-IN">
                <a:effectLst/>
              </a:rPr>
              <a:t>Azure Virtual Machine Scale Sets: Scaling for Windows or Linux VMs hosted in Azure</a:t>
            </a:r>
          </a:p>
          <a:p>
            <a:r>
              <a:rPr lang="en-IN">
                <a:effectLst/>
              </a:rPr>
              <a:t>Azure Kubernetes Service: Cluster management for VMs that run containerized services</a:t>
            </a:r>
          </a:p>
          <a:p>
            <a:r>
              <a:rPr lang="en-IN">
                <a:effectLst/>
              </a:rPr>
              <a:t>Azure Service Fabric: Distributed systems platform that runs in Azure or on-premises</a:t>
            </a:r>
          </a:p>
          <a:p>
            <a:r>
              <a:rPr lang="en-IN">
                <a:effectLst/>
              </a:rPr>
              <a:t>Azure Batch: Managed service for parallel and high-performance computing applications</a:t>
            </a:r>
          </a:p>
          <a:p>
            <a:r>
              <a:rPr lang="en-IN">
                <a:effectLst/>
              </a:rPr>
              <a:t>Azure Container Instances: Containerized apps run on Azure without provisioning servers or VMs</a:t>
            </a:r>
          </a:p>
          <a:p>
            <a:r>
              <a:rPr lang="en-IN">
                <a:effectLst/>
              </a:rPr>
              <a:t>Azure Functions: An event-driven, serverless compute service</a:t>
            </a:r>
          </a:p>
          <a:p>
            <a:pPr algn="l"/>
            <a:r>
              <a:rPr lang="en-US" b="1" i="0">
                <a:solidFill>
                  <a:srgbClr val="171717"/>
                </a:solidFill>
                <a:effectLst/>
                <a:latin typeface="Segoe UI" panose="020B0502040204020203" pitchFamily="34" charset="0"/>
              </a:rPr>
              <a:t>Networking</a:t>
            </a:r>
          </a:p>
          <a:p>
            <a:pPr algn="l"/>
            <a:r>
              <a:rPr lang="en-US" b="0" i="0">
                <a:solidFill>
                  <a:srgbClr val="171717"/>
                </a:solidFill>
                <a:effectLst/>
                <a:latin typeface="Segoe UI" panose="020B0502040204020203" pitchFamily="34" charset="0"/>
              </a:rPr>
              <a:t>Linking compute resources and providing access to applications is the key function of Azure networking. Networking functionality in Azure includes a range of options to connect the outside world to services and features in the global Azure datacenters.</a:t>
            </a:r>
          </a:p>
          <a:p>
            <a:pPr algn="l"/>
            <a:r>
              <a:rPr lang="en-US" b="0" i="0">
                <a:solidFill>
                  <a:srgbClr val="171717"/>
                </a:solidFill>
                <a:effectLst/>
                <a:latin typeface="Segoe UI" panose="020B0502040204020203" pitchFamily="34" charset="0"/>
              </a:rPr>
              <a:t>Here are some examples of networking services in Azure.</a:t>
            </a:r>
          </a:p>
          <a:p>
            <a:pPr algn="l"/>
            <a:r>
              <a:rPr lang="en-US" b="0" i="0">
                <a:solidFill>
                  <a:srgbClr val="171717"/>
                </a:solidFill>
                <a:effectLst/>
                <a:latin typeface="Segoe UI" panose="020B0502040204020203" pitchFamily="34" charset="0"/>
              </a:rPr>
              <a:t>Azure Virtual Network: Connects VMs to incoming virtual private network (VPN) connections</a:t>
            </a:r>
          </a:p>
          <a:p>
            <a:pPr algn="l"/>
            <a:r>
              <a:rPr lang="en-US" b="0" i="0">
                <a:solidFill>
                  <a:srgbClr val="171717"/>
                </a:solidFill>
                <a:effectLst/>
                <a:latin typeface="Segoe UI" panose="020B0502040204020203" pitchFamily="34" charset="0"/>
              </a:rPr>
              <a:t>Azure Load Balancer: Balances inbound and outbound connections to applications or service endpoints</a:t>
            </a:r>
          </a:p>
          <a:p>
            <a:pPr algn="l"/>
            <a:r>
              <a:rPr lang="en-US" b="0" i="0">
                <a:solidFill>
                  <a:srgbClr val="171717"/>
                </a:solidFill>
                <a:effectLst/>
                <a:latin typeface="Segoe UI" panose="020B0502040204020203" pitchFamily="34" charset="0"/>
              </a:rPr>
              <a:t>Azure Application Gateway: Optimizes app server farm delivery while increasing application security</a:t>
            </a:r>
          </a:p>
          <a:p>
            <a:pPr algn="l"/>
            <a:r>
              <a:rPr lang="en-US" b="0" i="0">
                <a:solidFill>
                  <a:srgbClr val="171717"/>
                </a:solidFill>
                <a:effectLst/>
                <a:latin typeface="Segoe UI" panose="020B0502040204020203" pitchFamily="34" charset="0"/>
              </a:rPr>
              <a:t>Azure VPN Gateway: Accesses Azure Virtual Networks through high-performance VPN gateways</a:t>
            </a:r>
          </a:p>
          <a:p>
            <a:pPr algn="l"/>
            <a:r>
              <a:rPr lang="en-US" b="0" i="0">
                <a:solidFill>
                  <a:srgbClr val="171717"/>
                </a:solidFill>
                <a:effectLst/>
                <a:latin typeface="Segoe UI" panose="020B0502040204020203" pitchFamily="34" charset="0"/>
              </a:rPr>
              <a:t>Azure DNS: Provides ultra-fast DNS responses and ultra-high domain availability</a:t>
            </a:r>
          </a:p>
          <a:p>
            <a:pPr algn="l"/>
            <a:r>
              <a:rPr lang="en-US" b="0" i="0">
                <a:solidFill>
                  <a:srgbClr val="171717"/>
                </a:solidFill>
                <a:effectLst/>
                <a:latin typeface="Segoe UI" panose="020B0502040204020203" pitchFamily="34" charset="0"/>
              </a:rPr>
              <a:t>Azure Content Delivery Network: Delivers high-bandwidth content to customers globally</a:t>
            </a:r>
          </a:p>
          <a:p>
            <a:pPr algn="l"/>
            <a:r>
              <a:rPr lang="en-US" b="0" i="0">
                <a:solidFill>
                  <a:srgbClr val="171717"/>
                </a:solidFill>
                <a:effectLst/>
                <a:latin typeface="Segoe UI" panose="020B0502040204020203" pitchFamily="34" charset="0"/>
              </a:rPr>
              <a:t>Azure DDoS Protection: Protects Azure-hosted applications from distributed denial of service (DDOS) attacks</a:t>
            </a:r>
          </a:p>
          <a:p>
            <a:pPr algn="l"/>
            <a:r>
              <a:rPr lang="en-US" b="0" i="0">
                <a:solidFill>
                  <a:srgbClr val="171717"/>
                </a:solidFill>
                <a:effectLst/>
                <a:latin typeface="Segoe UI" panose="020B0502040204020203" pitchFamily="34" charset="0"/>
              </a:rPr>
              <a:t>Azure Traffic Manager: Distributes network traffic across Azure regions worldwide</a:t>
            </a:r>
          </a:p>
          <a:p>
            <a:pPr algn="l"/>
            <a:r>
              <a:rPr lang="en-US" b="0" i="0">
                <a:solidFill>
                  <a:srgbClr val="171717"/>
                </a:solidFill>
                <a:effectLst/>
                <a:latin typeface="Segoe UI" panose="020B0502040204020203" pitchFamily="34" charset="0"/>
              </a:rPr>
              <a:t>Azure ExpressRoute: Connects to Azure over high-bandwidth dedicated secure connections</a:t>
            </a:r>
          </a:p>
          <a:p>
            <a:pPr algn="l"/>
            <a:r>
              <a:rPr lang="en-US" b="0" i="0">
                <a:solidFill>
                  <a:srgbClr val="171717"/>
                </a:solidFill>
                <a:effectLst/>
                <a:latin typeface="Segoe UI" panose="020B0502040204020203" pitchFamily="34" charset="0"/>
              </a:rPr>
              <a:t>Azure Network Watcher: Monitors and diagnoses network issues by using scenario-based analysis</a:t>
            </a:r>
          </a:p>
          <a:p>
            <a:pPr algn="l"/>
            <a:r>
              <a:rPr lang="en-US" b="0" i="0">
                <a:solidFill>
                  <a:srgbClr val="171717"/>
                </a:solidFill>
                <a:effectLst/>
                <a:latin typeface="Segoe UI" panose="020B0502040204020203" pitchFamily="34" charset="0"/>
              </a:rPr>
              <a:t>Azure Firewall: Implements high-security, high-availability firewall with unlimited scalability</a:t>
            </a:r>
          </a:p>
          <a:p>
            <a:pPr algn="l"/>
            <a:r>
              <a:rPr lang="en-US" b="0" i="0">
                <a:solidFill>
                  <a:srgbClr val="171717"/>
                </a:solidFill>
                <a:effectLst/>
                <a:latin typeface="Segoe UI" panose="020B0502040204020203" pitchFamily="34" charset="0"/>
              </a:rPr>
              <a:t>Azure Virtual WAN: Creates a unified wide area network (WAN) that connects local and remote sites</a:t>
            </a:r>
          </a:p>
          <a:p>
            <a:pPr algn="l"/>
            <a:r>
              <a:rPr lang="en-US" b="1" i="0">
                <a:solidFill>
                  <a:srgbClr val="171717"/>
                </a:solidFill>
                <a:effectLst/>
                <a:latin typeface="Segoe UI" panose="020B0502040204020203" pitchFamily="34" charset="0"/>
              </a:rPr>
              <a:t>Storage</a:t>
            </a:r>
          </a:p>
          <a:p>
            <a:pPr algn="l"/>
            <a:r>
              <a:rPr lang="en-US" b="0" i="0">
                <a:solidFill>
                  <a:srgbClr val="171717"/>
                </a:solidFill>
                <a:effectLst/>
                <a:latin typeface="Segoe UI" panose="020B0502040204020203" pitchFamily="34" charset="0"/>
              </a:rPr>
              <a:t>Azure provides four main types of storage services.</a:t>
            </a:r>
          </a:p>
          <a:p>
            <a:pPr algn="l"/>
            <a:r>
              <a:rPr lang="en-US" b="0" i="0">
                <a:solidFill>
                  <a:srgbClr val="171717"/>
                </a:solidFill>
                <a:effectLst/>
                <a:latin typeface="Segoe UI" panose="020B0502040204020203" pitchFamily="34" charset="0"/>
              </a:rPr>
              <a:t>Blob storage: Storage service for very large objects, such as video files or bitmaps</a:t>
            </a:r>
          </a:p>
          <a:p>
            <a:pPr algn="l"/>
            <a:r>
              <a:rPr lang="en-US" b="0" i="0">
                <a:solidFill>
                  <a:srgbClr val="171717"/>
                </a:solidFill>
                <a:effectLst/>
                <a:latin typeface="Segoe UI" panose="020B0502040204020203" pitchFamily="34" charset="0"/>
              </a:rPr>
              <a:t>Azure File storage: File shares that can be accessed and managed like a file server</a:t>
            </a:r>
          </a:p>
          <a:p>
            <a:pPr algn="l"/>
            <a:r>
              <a:rPr lang="en-US" b="0" i="0">
                <a:solidFill>
                  <a:srgbClr val="171717"/>
                </a:solidFill>
                <a:effectLst/>
                <a:latin typeface="Segoe UI" panose="020B0502040204020203" pitchFamily="34" charset="0"/>
              </a:rPr>
              <a:t>Azure Queue storage: A data store for queuing and reliably delivering messages between applications</a:t>
            </a:r>
          </a:p>
          <a:p>
            <a:pPr algn="l"/>
            <a:r>
              <a:rPr lang="en-US" b="0" i="0">
                <a:solidFill>
                  <a:srgbClr val="171717"/>
                </a:solidFill>
                <a:effectLst/>
                <a:latin typeface="Segoe UI" panose="020B0502040204020203" pitchFamily="34" charset="0"/>
              </a:rPr>
              <a:t>Azure Table storage: A NoSQL store that hosts unstructured data independent of any schema</a:t>
            </a:r>
          </a:p>
          <a:p>
            <a:pPr algn="l"/>
            <a:r>
              <a:rPr lang="en-US" b="1" i="0">
                <a:solidFill>
                  <a:srgbClr val="171717"/>
                </a:solidFill>
                <a:effectLst/>
                <a:latin typeface="Segoe UI" panose="020B0502040204020203" pitchFamily="34" charset="0"/>
              </a:rPr>
              <a:t>Mobile</a:t>
            </a:r>
          </a:p>
          <a:p>
            <a:pPr algn="l"/>
            <a:r>
              <a:rPr lang="en-US" b="0" i="0">
                <a:solidFill>
                  <a:srgbClr val="171717"/>
                </a:solidFill>
                <a:effectLst/>
                <a:latin typeface="Segoe UI" panose="020B0502040204020203" pitchFamily="34" charset="0"/>
              </a:rPr>
              <a:t>With Azure, developers can create mobile back-end services for iOS, Android, and Windows apps quickly and easily. Features that used to take time and increase project risks, such as adding corporate sign-in and then connecting to on-premises resources such as SAP, Oracle, SQL Server, and SharePoint, are now simple to include.</a:t>
            </a:r>
          </a:p>
          <a:p>
            <a:pPr algn="l"/>
            <a:r>
              <a:rPr lang="en-US" b="1" i="0">
                <a:solidFill>
                  <a:srgbClr val="171717"/>
                </a:solidFill>
                <a:effectLst/>
                <a:latin typeface="Segoe UI" panose="020B0502040204020203" pitchFamily="34" charset="0"/>
              </a:rPr>
              <a:t>Databases</a:t>
            </a:r>
          </a:p>
          <a:p>
            <a:pPr algn="l"/>
            <a:r>
              <a:rPr lang="en-US" b="0" i="0">
                <a:solidFill>
                  <a:srgbClr val="171717"/>
                </a:solidFill>
                <a:effectLst/>
                <a:latin typeface="Segoe UI" panose="020B0502040204020203" pitchFamily="34" charset="0"/>
              </a:rPr>
              <a:t>Azure provides multiple database services to store a wide variety of data types and volumes. And with global connectivity, this data is available to users instantly.</a:t>
            </a:r>
          </a:p>
          <a:p>
            <a:pPr algn="l"/>
            <a:r>
              <a:rPr lang="en-US" b="0" i="0">
                <a:solidFill>
                  <a:srgbClr val="171717"/>
                </a:solidFill>
                <a:effectLst/>
                <a:latin typeface="Segoe UI" panose="020B0502040204020203" pitchFamily="34" charset="0"/>
              </a:rPr>
              <a:t>Azure Cosmos DB: Globally distributed database that supports NoSQL options</a:t>
            </a:r>
          </a:p>
          <a:p>
            <a:pPr algn="l"/>
            <a:r>
              <a:rPr lang="en-US" b="0" i="0">
                <a:solidFill>
                  <a:srgbClr val="171717"/>
                </a:solidFill>
                <a:effectLst/>
                <a:latin typeface="Segoe UI" panose="020B0502040204020203" pitchFamily="34" charset="0"/>
              </a:rPr>
              <a:t>Azure SQL Database: Fully managed relational database with auto-scale, integral intelligence, and robust security</a:t>
            </a:r>
          </a:p>
          <a:p>
            <a:pPr algn="l"/>
            <a:r>
              <a:rPr lang="en-US" b="0" i="0">
                <a:solidFill>
                  <a:srgbClr val="171717"/>
                </a:solidFill>
                <a:effectLst/>
                <a:latin typeface="Segoe UI" panose="020B0502040204020203" pitchFamily="34" charset="0"/>
              </a:rPr>
              <a:t>Azure Database for MySQL: Fully managed and scalable MySQL relational database with high availability and security</a:t>
            </a:r>
          </a:p>
          <a:p>
            <a:pPr algn="l"/>
            <a:r>
              <a:rPr lang="en-US" b="0" i="0">
                <a:solidFill>
                  <a:srgbClr val="171717"/>
                </a:solidFill>
                <a:effectLst/>
                <a:latin typeface="Segoe UI" panose="020B0502040204020203" pitchFamily="34" charset="0"/>
              </a:rPr>
              <a:t>Azure Database for PostgreSQL: Fully managed and scalable PostgreSQL relational database with high availability and security</a:t>
            </a:r>
          </a:p>
          <a:p>
            <a:pPr algn="l"/>
            <a:r>
              <a:rPr lang="en-US" b="0" i="0">
                <a:solidFill>
                  <a:srgbClr val="171717"/>
                </a:solidFill>
                <a:effectLst/>
                <a:latin typeface="Segoe UI" panose="020B0502040204020203" pitchFamily="34" charset="0"/>
              </a:rPr>
              <a:t>SQL Server on Azure Virtual Machines: Service that hosts enterprise SQL Server apps in the cloud</a:t>
            </a:r>
          </a:p>
          <a:p>
            <a:pPr algn="l"/>
            <a:r>
              <a:rPr lang="en-US" b="0" i="0">
                <a:solidFill>
                  <a:srgbClr val="171717"/>
                </a:solidFill>
                <a:effectLst/>
                <a:latin typeface="Segoe UI" panose="020B0502040204020203" pitchFamily="34" charset="0"/>
              </a:rPr>
              <a:t>Azure Synapse Analytics: Fully managed data warehouse with integral security at every level of scale at no extra cost</a:t>
            </a:r>
          </a:p>
          <a:p>
            <a:pPr algn="l"/>
            <a:r>
              <a:rPr lang="en-US" b="0" i="0">
                <a:solidFill>
                  <a:srgbClr val="171717"/>
                </a:solidFill>
                <a:effectLst/>
                <a:latin typeface="Segoe UI" panose="020B0502040204020203" pitchFamily="34" charset="0"/>
              </a:rPr>
              <a:t>Azure Database Migration Service: Service that migrates databases to the cloud with no application code changes</a:t>
            </a:r>
          </a:p>
          <a:p>
            <a:pPr algn="l"/>
            <a:r>
              <a:rPr lang="en-US" b="0" i="0">
                <a:solidFill>
                  <a:srgbClr val="171717"/>
                </a:solidFill>
                <a:effectLst/>
                <a:latin typeface="Segoe UI" panose="020B0502040204020203" pitchFamily="34" charset="0"/>
              </a:rPr>
              <a:t>Azure Cache for Redis: Fully managed service caches frequently used and static data to reduce data and application latency</a:t>
            </a:r>
          </a:p>
          <a:p>
            <a:pPr algn="l"/>
            <a:r>
              <a:rPr lang="en-US" b="0" i="0">
                <a:solidFill>
                  <a:srgbClr val="171717"/>
                </a:solidFill>
                <a:effectLst/>
                <a:latin typeface="Segoe UI" panose="020B0502040204020203" pitchFamily="34" charset="0"/>
              </a:rPr>
              <a:t>Azure Database for MariaDB: Fully managed and scalable MariaDB relational database with high availability and security</a:t>
            </a:r>
          </a:p>
          <a:p>
            <a:pPr algn="l"/>
            <a:r>
              <a:rPr lang="en-US" b="1" i="0">
                <a:solidFill>
                  <a:srgbClr val="171717"/>
                </a:solidFill>
                <a:effectLst/>
                <a:latin typeface="Segoe UI" panose="020B0502040204020203" pitchFamily="34" charset="0"/>
              </a:rPr>
              <a:t>Web</a:t>
            </a:r>
          </a:p>
          <a:p>
            <a:pPr algn="l"/>
            <a:r>
              <a:rPr lang="en-US" b="0" i="0">
                <a:solidFill>
                  <a:srgbClr val="171717"/>
                </a:solidFill>
                <a:effectLst/>
                <a:latin typeface="Segoe UI" panose="020B0502040204020203" pitchFamily="34" charset="0"/>
              </a:rPr>
              <a:t>Having a great web experience is critical in today's business world. Azure includes first-class support to build and host web apps and HTTP-based web services. The following Azure services are focused on web hosting.</a:t>
            </a:r>
          </a:p>
          <a:p>
            <a:pPr algn="l"/>
            <a:r>
              <a:rPr lang="en-US" b="0" i="0">
                <a:solidFill>
                  <a:srgbClr val="171717"/>
                </a:solidFill>
                <a:effectLst/>
                <a:latin typeface="Segoe UI" panose="020B0502040204020203" pitchFamily="34" charset="0"/>
              </a:rPr>
              <a:t>Azure App Service: Quickly create powerful cloud web-based apps</a:t>
            </a:r>
          </a:p>
          <a:p>
            <a:pPr algn="l"/>
            <a:r>
              <a:rPr lang="en-US" b="0" i="0">
                <a:solidFill>
                  <a:srgbClr val="171717"/>
                </a:solidFill>
                <a:effectLst/>
                <a:latin typeface="Segoe UI" panose="020B0502040204020203" pitchFamily="34" charset="0"/>
              </a:rPr>
              <a:t>Azure Notification Hubs: Send push notifications to any platform from any back end</a:t>
            </a:r>
          </a:p>
          <a:p>
            <a:pPr algn="l"/>
            <a:r>
              <a:rPr lang="en-US" b="0" i="0">
                <a:solidFill>
                  <a:srgbClr val="171717"/>
                </a:solidFill>
                <a:effectLst/>
                <a:latin typeface="Segoe UI" panose="020B0502040204020203" pitchFamily="34" charset="0"/>
              </a:rPr>
              <a:t>Azure API Management: Publish APIs to developers, partners, and employees securely and at scale</a:t>
            </a:r>
          </a:p>
          <a:p>
            <a:pPr algn="l"/>
            <a:r>
              <a:rPr lang="en-US" b="0" i="0">
                <a:solidFill>
                  <a:srgbClr val="171717"/>
                </a:solidFill>
                <a:effectLst/>
                <a:latin typeface="Segoe UI" panose="020B0502040204020203" pitchFamily="34" charset="0"/>
              </a:rPr>
              <a:t>Azure Cognitive Search: Deploy this fully managed search as a service</a:t>
            </a:r>
          </a:p>
          <a:p>
            <a:pPr algn="l"/>
            <a:r>
              <a:rPr lang="en-US" b="0" i="0">
                <a:solidFill>
                  <a:srgbClr val="171717"/>
                </a:solidFill>
                <a:effectLst/>
                <a:latin typeface="Segoe UI" panose="020B0502040204020203" pitchFamily="34" charset="0"/>
              </a:rPr>
              <a:t>Web Apps feature of Azure App Service: Create and deploy mission-critical web apps at scale</a:t>
            </a:r>
          </a:p>
          <a:p>
            <a:pPr algn="l"/>
            <a:r>
              <a:rPr lang="en-US" b="0" i="0">
                <a:solidFill>
                  <a:srgbClr val="171717"/>
                </a:solidFill>
                <a:effectLst/>
                <a:latin typeface="Segoe UI" panose="020B0502040204020203" pitchFamily="34" charset="0"/>
              </a:rPr>
              <a:t>Azure SignalR Service: Add real-time web functionalities easily.</a:t>
            </a:r>
          </a:p>
          <a:p>
            <a:pPr algn="l"/>
            <a:r>
              <a:rPr lang="en-US" b="1" i="0">
                <a:solidFill>
                  <a:srgbClr val="171717"/>
                </a:solidFill>
                <a:effectLst/>
                <a:latin typeface="Segoe UI" panose="020B0502040204020203" pitchFamily="34" charset="0"/>
              </a:rPr>
              <a:t>IoT</a:t>
            </a:r>
          </a:p>
          <a:p>
            <a:pPr algn="l"/>
            <a:r>
              <a:rPr lang="en-US" b="0" i="0">
                <a:solidFill>
                  <a:srgbClr val="171717"/>
                </a:solidFill>
                <a:effectLst/>
                <a:latin typeface="Segoe UI" panose="020B0502040204020203" pitchFamily="34" charset="0"/>
              </a:rPr>
              <a:t>People are able to access more information than ever before. Personal digital assistants led to smartphones, and now there are smart watches, smart thermostats, and even smart refrigerators. Personal computers used to be the norm. Now the internet allows any item that's online-capable to access valuable information. This ability for devices to garner and then relay information for data analysis is referred to as IoT.</a:t>
            </a:r>
          </a:p>
          <a:p>
            <a:pPr algn="l"/>
            <a:r>
              <a:rPr lang="en-US" b="1" i="0">
                <a:solidFill>
                  <a:srgbClr val="171717"/>
                </a:solidFill>
                <a:effectLst/>
                <a:latin typeface="Segoe UI" panose="020B0502040204020203" pitchFamily="34" charset="0"/>
              </a:rPr>
              <a:t>Big data</a:t>
            </a:r>
          </a:p>
          <a:p>
            <a:pPr algn="l"/>
            <a:r>
              <a:rPr lang="en-US" b="0" i="0">
                <a:solidFill>
                  <a:srgbClr val="171717"/>
                </a:solidFill>
                <a:effectLst/>
                <a:latin typeface="Segoe UI" panose="020B0502040204020203" pitchFamily="34" charset="0"/>
              </a:rPr>
              <a:t>Data comes in all formats and sizes. When we talk about big data, we're referring to </a:t>
            </a:r>
            <a:r>
              <a:rPr lang="en-US" b="0" i="1">
                <a:solidFill>
                  <a:srgbClr val="171717"/>
                </a:solidFill>
                <a:effectLst/>
                <a:latin typeface="Segoe UI" panose="020B0502040204020203" pitchFamily="34" charset="0"/>
              </a:rPr>
              <a:t>large</a:t>
            </a:r>
            <a:r>
              <a:rPr lang="en-US" b="0" i="0">
                <a:solidFill>
                  <a:srgbClr val="171717"/>
                </a:solidFill>
                <a:effectLst/>
                <a:latin typeface="Segoe UI" panose="020B0502040204020203" pitchFamily="34" charset="0"/>
              </a:rPr>
              <a:t> volumes of data. Data from weather systems, communications systems, genomic research, imaging platforms, and many other scenarios generate hundreds of gigabytes of data. This amount of data makes it hard to analyze and make decisions. It's often so large that traditional forms of processing and analysis are no longer appropriate.</a:t>
            </a:r>
          </a:p>
          <a:p>
            <a:pPr algn="l"/>
            <a:r>
              <a:rPr lang="en-US" b="0" i="0">
                <a:solidFill>
                  <a:srgbClr val="171717"/>
                </a:solidFill>
                <a:effectLst/>
                <a:latin typeface="Segoe UI" panose="020B0502040204020203" pitchFamily="34" charset="0"/>
              </a:rPr>
              <a:t>Open-source cluster technologies have been developed to deal with these large data sets. Azure supports a broad range of technologies and services to provide big data and analytic solutions.</a:t>
            </a:r>
          </a:p>
          <a:p>
            <a:pPr algn="l"/>
            <a:r>
              <a:rPr lang="en-US" b="1" i="0">
                <a:solidFill>
                  <a:srgbClr val="171717"/>
                </a:solidFill>
                <a:effectLst/>
                <a:latin typeface="Segoe UI" panose="020B0502040204020203" pitchFamily="34" charset="0"/>
              </a:rPr>
              <a:t>AI</a:t>
            </a:r>
          </a:p>
          <a:p>
            <a:pPr algn="l"/>
            <a:r>
              <a:rPr lang="en-US" b="0" i="0">
                <a:solidFill>
                  <a:srgbClr val="171717"/>
                </a:solidFill>
                <a:effectLst/>
                <a:latin typeface="Segoe UI" panose="020B0502040204020203" pitchFamily="34" charset="0"/>
              </a:rPr>
              <a:t>AI, in the context of cloud computing, is based around a broad range of services, the core of which is machine learning. Machine learning is a data science technique that allows computers to use existing data to forecast future behaviors, outcomes, and trends. Using machine learning, computers learn without being explicitly programmed.</a:t>
            </a:r>
          </a:p>
          <a:p>
            <a:pPr algn="l"/>
            <a:r>
              <a:rPr lang="en-US" b="0" i="0">
                <a:solidFill>
                  <a:srgbClr val="171717"/>
                </a:solidFill>
                <a:effectLst/>
                <a:latin typeface="Segoe UI" panose="020B0502040204020203" pitchFamily="34" charset="0"/>
              </a:rPr>
              <a:t>Forecasts or predictions from machine learning can make apps and devices smarter. For example, when you shop online, machine learning helps recommend other products you might like based on what you've purchased. Or when your credit card is swiped, machine learning compares the transaction to a database of transactions and helps detect fraud. And when your robot vacuum cleaner vacuums a room, machine learning helps it decide whether the job is done.</a:t>
            </a:r>
          </a:p>
          <a:p>
            <a:pPr algn="l"/>
            <a:endParaRPr lang="en-US" b="0" i="0">
              <a:solidFill>
                <a:srgbClr val="171717"/>
              </a:solidFill>
              <a:effectLst/>
              <a:latin typeface="Segoe UI" panose="020B0502040204020203" pitchFamily="34" charset="0"/>
            </a:endParaRPr>
          </a:p>
          <a:p>
            <a:pPr algn="l"/>
            <a:endParaRPr lang="en-US" b="0" i="0">
              <a:solidFill>
                <a:srgbClr val="171717"/>
              </a:solidFill>
              <a:effectLst/>
              <a:latin typeface="Segoe UI" panose="020B0502040204020203" pitchFamily="34" charset="0"/>
            </a:endParaRPr>
          </a:p>
          <a:p>
            <a:pPr algn="l"/>
            <a:endParaRPr lang="en-US" b="0" i="0">
              <a:solidFill>
                <a:srgbClr val="171717"/>
              </a:solidFill>
              <a:effectLst/>
              <a:latin typeface="Segoe UI" panose="020B0502040204020203" pitchFamily="34" charset="0"/>
            </a:endParaRP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53</a:t>
            </a:fld>
            <a:endParaRPr lang="en-US"/>
          </a:p>
        </p:txBody>
      </p:sp>
    </p:spTree>
    <p:extLst>
      <p:ext uri="{BB962C8B-B14F-4D97-AF65-F5344CB8AC3E}">
        <p14:creationId xmlns:p14="http://schemas.microsoft.com/office/powerpoint/2010/main" val="174365923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54</a:t>
            </a:fld>
            <a:endParaRPr lang="en-US"/>
          </a:p>
        </p:txBody>
      </p:sp>
    </p:spTree>
    <p:extLst>
      <p:ext uri="{BB962C8B-B14F-4D97-AF65-F5344CB8AC3E}">
        <p14:creationId xmlns:p14="http://schemas.microsoft.com/office/powerpoint/2010/main" val="388108239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55</a:t>
            </a:fld>
            <a:endParaRPr lang="en-US"/>
          </a:p>
        </p:txBody>
      </p:sp>
    </p:spTree>
    <p:extLst>
      <p:ext uri="{BB962C8B-B14F-4D97-AF65-F5344CB8AC3E}">
        <p14:creationId xmlns:p14="http://schemas.microsoft.com/office/powerpoint/2010/main" val="34236565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56</a:t>
            </a:fld>
            <a:endParaRPr lang="en-US"/>
          </a:p>
        </p:txBody>
      </p:sp>
    </p:spTree>
    <p:extLst>
      <p:ext uri="{BB962C8B-B14F-4D97-AF65-F5344CB8AC3E}">
        <p14:creationId xmlns:p14="http://schemas.microsoft.com/office/powerpoint/2010/main" val="17753065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57</a:t>
            </a:fld>
            <a:endParaRPr lang="en-US"/>
          </a:p>
        </p:txBody>
      </p:sp>
    </p:spTree>
    <p:extLst>
      <p:ext uri="{BB962C8B-B14F-4D97-AF65-F5344CB8AC3E}">
        <p14:creationId xmlns:p14="http://schemas.microsoft.com/office/powerpoint/2010/main" val="526065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4006954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41543742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010614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11/8/2021 9:32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40594217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4.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4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hyperlink" Target="https://azuremarketplace.microsoft.com/en-us" TargetMode="External"/><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hyperlink" Target="https://bit.ly/2LpJbjn" TargetMode="External"/><Relationship Id="rId2" Type="http://schemas.openxmlformats.org/officeDocument/2006/relationships/notesSlide" Target="../notesSlides/notesSlide56.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5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3284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Cloud computing services – The big picture</a:t>
            </a:r>
          </a:p>
        </p:txBody>
      </p:sp>
      <p:sp>
        <p:nvSpPr>
          <p:cNvPr id="27" name="Text Placeholder 5">
            <a:extLst>
              <a:ext uri="{FF2B5EF4-FFF2-40B4-BE49-F238E27FC236}">
                <a16:creationId xmlns:a16="http://schemas.microsoft.com/office/drawing/2014/main" id="{9CBEF263-85B5-411F-937F-B028225DA2D0}"/>
              </a:ext>
            </a:extLst>
          </p:cNvPr>
          <p:cNvSpPr>
            <a:spLocks noGrp="1"/>
          </p:cNvSpPr>
          <p:nvPr>
            <p:ph type="body" sz="quarter" idx="10"/>
          </p:nvPr>
        </p:nvSpPr>
        <p:spPr>
          <a:xfrm>
            <a:off x="586390" y="1434370"/>
            <a:ext cx="11018520" cy="430887"/>
          </a:xfrm>
        </p:spPr>
        <p:txBody>
          <a:bodyPr/>
          <a:lstStyle/>
          <a:p>
            <a:pPr algn="l"/>
            <a:r>
              <a:rPr lang="en-US" b="0" i="0">
                <a:solidFill>
                  <a:srgbClr val="171717"/>
                </a:solidFill>
                <a:effectLst/>
              </a:rPr>
              <a:t> </a:t>
            </a:r>
          </a:p>
        </p:txBody>
      </p:sp>
      <p:pic>
        <p:nvPicPr>
          <p:cNvPr id="5126" name="Picture 6">
            <a:extLst>
              <a:ext uri="{FF2B5EF4-FFF2-40B4-BE49-F238E27FC236}">
                <a16:creationId xmlns:a16="http://schemas.microsoft.com/office/drawing/2014/main" id="{CBDD8159-49E1-4DF1-8342-41782979F7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562" y="1460891"/>
            <a:ext cx="10544175" cy="39362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41557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a:solidFill>
                  <a:srgbClr val="171717"/>
                </a:solidFill>
              </a:rPr>
              <a:t>Software as a Service (SaaS)</a:t>
            </a:r>
            <a:endParaRPr lang="en-IN" i="0">
              <a:solidFill>
                <a:srgbClr val="171717"/>
              </a:solidFill>
              <a:effectLst/>
            </a:endParaRPr>
          </a:p>
        </p:txBody>
      </p:sp>
      <p:sp>
        <p:nvSpPr>
          <p:cNvPr id="27" name="Text Placeholder 5">
            <a:extLst>
              <a:ext uri="{FF2B5EF4-FFF2-40B4-BE49-F238E27FC236}">
                <a16:creationId xmlns:a16="http://schemas.microsoft.com/office/drawing/2014/main" id="{9CBEF263-85B5-411F-937F-B028225DA2D0}"/>
              </a:ext>
            </a:extLst>
          </p:cNvPr>
          <p:cNvSpPr>
            <a:spLocks noGrp="1"/>
          </p:cNvSpPr>
          <p:nvPr>
            <p:ph type="body" sz="quarter" idx="10"/>
          </p:nvPr>
        </p:nvSpPr>
        <p:spPr>
          <a:xfrm>
            <a:off x="586390" y="1434370"/>
            <a:ext cx="11018520" cy="923330"/>
          </a:xfrm>
          <a:solidFill>
            <a:schemeClr val="bg1">
              <a:lumMod val="95000"/>
            </a:schemeClr>
          </a:solidFill>
        </p:spPr>
        <p:txBody>
          <a:bodyPr/>
          <a:lstStyle/>
          <a:p>
            <a:pPr algn="l"/>
            <a:r>
              <a:rPr lang="en-US" sz="2000" b="0" i="1">
                <a:solidFill>
                  <a:srgbClr val="171717"/>
                </a:solidFill>
                <a:effectLst/>
                <a:latin typeface="+mn-lt"/>
              </a:rPr>
              <a:t>(definition)</a:t>
            </a:r>
            <a:r>
              <a:rPr lang="en-US" sz="2000" b="0" i="0">
                <a:solidFill>
                  <a:srgbClr val="171717"/>
                </a:solidFill>
                <a:effectLst/>
                <a:latin typeface="+mn-lt"/>
              </a:rPr>
              <a:t> Software as a service (SaaS) is a software delivery model in which software and associated data are hosted on a cloud. SaaS applications typically are accessed by users using a thin client via a web browser.</a:t>
            </a:r>
          </a:p>
        </p:txBody>
      </p:sp>
      <p:sp>
        <p:nvSpPr>
          <p:cNvPr id="7" name="Text Placeholder 5">
            <a:extLst>
              <a:ext uri="{FF2B5EF4-FFF2-40B4-BE49-F238E27FC236}">
                <a16:creationId xmlns:a16="http://schemas.microsoft.com/office/drawing/2014/main" id="{7227BCD2-CACF-48FB-A823-B848F3404199}"/>
              </a:ext>
            </a:extLst>
          </p:cNvPr>
          <p:cNvSpPr txBox="1">
            <a:spLocks/>
          </p:cNvSpPr>
          <p:nvPr/>
        </p:nvSpPr>
        <p:spPr>
          <a:xfrm>
            <a:off x="586390" y="2505670"/>
            <a:ext cx="11018520" cy="2374111"/>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pPr>
            <a:r>
              <a:rPr lang="en-US" sz="2000">
                <a:solidFill>
                  <a:srgbClr val="171717"/>
                </a:solidFill>
                <a:latin typeface="+mn-lt"/>
              </a:rPr>
              <a:t>C</a:t>
            </a:r>
            <a:r>
              <a:rPr lang="en-US" sz="2000" b="0" i="0" kern="1200" spc="0" baseline="0">
                <a:solidFill>
                  <a:srgbClr val="171717"/>
                </a:solidFill>
                <a:effectLst/>
                <a:latin typeface="+mn-lt"/>
                <a:ea typeface="+mn-ea"/>
                <a:cs typeface="Segoe UI Semilight" panose="020B0402040204020203" pitchFamily="34" charset="0"/>
              </a:rPr>
              <a:t>loud provider delivers software as an internet service. </a:t>
            </a:r>
          </a:p>
          <a:p>
            <a:pPr marL="342900" indent="-342900">
              <a:lnSpc>
                <a:spcPct val="150000"/>
              </a:lnSpc>
              <a:buFont typeface="Arial" panose="020B0604020202020204" pitchFamily="34" charset="0"/>
              <a:buChar char="•"/>
            </a:pPr>
            <a:r>
              <a:rPr lang="en-US" sz="2000" b="0" i="0" kern="1200" spc="0" baseline="0">
                <a:solidFill>
                  <a:srgbClr val="171717"/>
                </a:solidFill>
                <a:effectLst/>
                <a:latin typeface="+mn-lt"/>
                <a:ea typeface="+mn-ea"/>
                <a:cs typeface="Segoe UI Semilight" panose="020B0402040204020203" pitchFamily="34" charset="0"/>
              </a:rPr>
              <a:t>SaaS users simply use their browsers to access the software, thus eliminating the need to install, run, and maintain (update, patch, reconfigure, and so on) the application on their computers. </a:t>
            </a:r>
          </a:p>
          <a:p>
            <a:pPr marL="342900" indent="-342900">
              <a:lnSpc>
                <a:spcPct val="150000"/>
              </a:lnSpc>
              <a:buFont typeface="Arial" panose="020B0604020202020204" pitchFamily="34" charset="0"/>
              <a:buChar char="•"/>
            </a:pPr>
            <a:r>
              <a:rPr lang="en-US" sz="2000" b="0" i="0" kern="1200" spc="0" baseline="0">
                <a:solidFill>
                  <a:srgbClr val="171717"/>
                </a:solidFill>
                <a:effectLst/>
                <a:latin typeface="+mn-lt"/>
                <a:ea typeface="+mn-ea"/>
                <a:cs typeface="Segoe UI Semilight" panose="020B0402040204020203" pitchFamily="34" charset="0"/>
              </a:rPr>
              <a:t>The web browser loads the SaaS application service dynamically and transparently.</a:t>
            </a:r>
            <a:endParaRPr lang="en-IN" sz="2000">
              <a:effectLst/>
              <a:latin typeface="+mn-lt"/>
            </a:endParaRPr>
          </a:p>
        </p:txBody>
      </p:sp>
    </p:spTree>
    <p:extLst>
      <p:ext uri="{BB962C8B-B14F-4D97-AF65-F5344CB8AC3E}">
        <p14:creationId xmlns:p14="http://schemas.microsoft.com/office/powerpoint/2010/main" val="25392564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SaaS Characteristics</a:t>
            </a:r>
          </a:p>
        </p:txBody>
      </p:sp>
      <p:sp>
        <p:nvSpPr>
          <p:cNvPr id="3" name="Text Placeholder 2">
            <a:extLst>
              <a:ext uri="{FF2B5EF4-FFF2-40B4-BE49-F238E27FC236}">
                <a16:creationId xmlns:a16="http://schemas.microsoft.com/office/drawing/2014/main" id="{8F0B70DC-CCCA-44E0-96D1-9D94CCE60BDE}"/>
              </a:ext>
            </a:extLst>
          </p:cNvPr>
          <p:cNvSpPr>
            <a:spLocks noGrp="1"/>
          </p:cNvSpPr>
          <p:nvPr>
            <p:ph type="body" sz="quarter" idx="10"/>
          </p:nvPr>
        </p:nvSpPr>
        <p:spPr>
          <a:xfrm>
            <a:off x="586390" y="1434370"/>
            <a:ext cx="11018520" cy="2989665"/>
          </a:xfrm>
        </p:spPr>
        <p:txBody>
          <a:bodyPr/>
          <a:lstStyle/>
          <a:p>
            <a:pPr algn="l"/>
            <a:r>
              <a:rPr lang="en-US" sz="2000" b="0" i="0">
                <a:solidFill>
                  <a:srgbClr val="171717"/>
                </a:solidFill>
                <a:effectLst/>
                <a:latin typeface="Segoe UI" panose="020B0502040204020203" pitchFamily="34" charset="0"/>
              </a:rPr>
              <a:t>Typical characteristics of SaaS include:</a:t>
            </a:r>
          </a:p>
          <a:p>
            <a:pPr algn="l"/>
            <a:endParaRPr lang="en-US" sz="1000" b="0" i="0">
              <a:solidFill>
                <a:srgbClr val="171717"/>
              </a:solidFill>
              <a:effectLst/>
              <a:latin typeface="Segoe UI" panose="020B0502040204020203" pitchFamily="34" charset="0"/>
            </a:endParaRP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Access to the software service is web based.</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Software is managed from a central location by the cloud provider.</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Software is delivered in a one-to-many model in which "one" is the cloud provider and "many" is the cloud users.</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The cloud provider handles software upgrades and patches.</a:t>
            </a:r>
          </a:p>
        </p:txBody>
      </p:sp>
    </p:spTree>
    <p:extLst>
      <p:ext uri="{BB962C8B-B14F-4D97-AF65-F5344CB8AC3E}">
        <p14:creationId xmlns:p14="http://schemas.microsoft.com/office/powerpoint/2010/main" val="25950144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SaaS </a:t>
            </a:r>
            <a:r>
              <a:rPr lang="en-IN">
                <a:solidFill>
                  <a:srgbClr val="171717"/>
                </a:solidFill>
              </a:rPr>
              <a:t>use cases</a:t>
            </a:r>
            <a:endParaRPr lang="en-IN" i="0">
              <a:solidFill>
                <a:srgbClr val="171717"/>
              </a:solidFill>
              <a:effectLst/>
            </a:endParaRPr>
          </a:p>
        </p:txBody>
      </p:sp>
      <p:sp>
        <p:nvSpPr>
          <p:cNvPr id="3" name="Text Placeholder 2">
            <a:extLst>
              <a:ext uri="{FF2B5EF4-FFF2-40B4-BE49-F238E27FC236}">
                <a16:creationId xmlns:a16="http://schemas.microsoft.com/office/drawing/2014/main" id="{8F0B70DC-CCCA-44E0-96D1-9D94CCE60BDE}"/>
              </a:ext>
            </a:extLst>
          </p:cNvPr>
          <p:cNvSpPr>
            <a:spLocks noGrp="1"/>
          </p:cNvSpPr>
          <p:nvPr>
            <p:ph type="body" sz="quarter" idx="10"/>
          </p:nvPr>
        </p:nvSpPr>
        <p:spPr>
          <a:xfrm>
            <a:off x="586390" y="1434370"/>
            <a:ext cx="11018520" cy="4189993"/>
          </a:xfrm>
        </p:spPr>
        <p:txBody>
          <a:bodyPr/>
          <a:lstStyle/>
          <a:p>
            <a:pPr algn="l"/>
            <a:r>
              <a:rPr lang="en-US" sz="2000" b="0" i="0">
                <a:solidFill>
                  <a:srgbClr val="171717"/>
                </a:solidFill>
                <a:effectLst/>
                <a:latin typeface="Segoe UI" panose="020B0502040204020203" pitchFamily="34" charset="0"/>
              </a:rPr>
              <a:t>SaaS is favored for:</a:t>
            </a:r>
            <a:endParaRPr lang="en-US" sz="1000" b="0" i="0">
              <a:solidFill>
                <a:srgbClr val="171717"/>
              </a:solidFill>
              <a:effectLst/>
              <a:latin typeface="Segoe UI" panose="020B0502040204020203" pitchFamily="34" charset="0"/>
            </a:endParaRP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Applications that are fairly standardized and do not require custom solutions. E-mail is a good example of a fairly standardized application.</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Applications that have a significant need for remote/web/mobile access, such as mobile sales management software.</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Applications that have a short-term need, such as collaborative software for a particular project.</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Applications in which demand spikes significantly, such as tax or billing software that is used once a month</a:t>
            </a:r>
            <a:r>
              <a:rPr lang="en-US" sz="1200" b="0" i="0">
                <a:solidFill>
                  <a:srgbClr val="171717"/>
                </a:solidFill>
                <a:effectLst/>
                <a:latin typeface="Segoe UI" panose="020B0502040204020203" pitchFamily="34" charset="0"/>
              </a:rPr>
              <a:t>.</a:t>
            </a:r>
          </a:p>
        </p:txBody>
      </p:sp>
    </p:spTree>
    <p:extLst>
      <p:ext uri="{BB962C8B-B14F-4D97-AF65-F5344CB8AC3E}">
        <p14:creationId xmlns:p14="http://schemas.microsoft.com/office/powerpoint/2010/main" val="13711936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SaaS </a:t>
            </a:r>
            <a:r>
              <a:rPr lang="en-IN">
                <a:solidFill>
                  <a:srgbClr val="171717"/>
                </a:solidFill>
              </a:rPr>
              <a:t>use cases</a:t>
            </a:r>
            <a:endParaRPr lang="en-IN" i="0">
              <a:solidFill>
                <a:srgbClr val="171717"/>
              </a:solidFill>
              <a:effectLst/>
            </a:endParaRPr>
          </a:p>
        </p:txBody>
      </p:sp>
      <p:sp>
        <p:nvSpPr>
          <p:cNvPr id="3" name="Text Placeholder 2">
            <a:extLst>
              <a:ext uri="{FF2B5EF4-FFF2-40B4-BE49-F238E27FC236}">
                <a16:creationId xmlns:a16="http://schemas.microsoft.com/office/drawing/2014/main" id="{8F0B70DC-CCCA-44E0-96D1-9D94CCE60BDE}"/>
              </a:ext>
            </a:extLst>
          </p:cNvPr>
          <p:cNvSpPr>
            <a:spLocks noGrp="1"/>
          </p:cNvSpPr>
          <p:nvPr>
            <p:ph type="body" sz="quarter" idx="10"/>
          </p:nvPr>
        </p:nvSpPr>
        <p:spPr>
          <a:xfrm>
            <a:off x="586390" y="1434370"/>
            <a:ext cx="11018520" cy="2343334"/>
          </a:xfrm>
        </p:spPr>
        <p:txBody>
          <a:bodyPr/>
          <a:lstStyle/>
          <a:p>
            <a:pPr algn="l"/>
            <a:r>
              <a:rPr lang="en-US" sz="2000" b="0" i="0">
                <a:solidFill>
                  <a:srgbClr val="171717"/>
                </a:solidFill>
                <a:effectLst/>
                <a:latin typeface="Segoe UI" panose="020B0502040204020203" pitchFamily="34" charset="0"/>
              </a:rPr>
              <a:t>SaaS is not favored for:</a:t>
            </a:r>
            <a:endParaRPr lang="en-US" sz="1000" b="0" i="0">
              <a:solidFill>
                <a:srgbClr val="171717"/>
              </a:solidFill>
              <a:effectLst/>
              <a:latin typeface="Segoe UI" panose="020B0502040204020203" pitchFamily="34" charset="0"/>
            </a:endParaRP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Applications that require offline access to data.</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Applications that require significant customization.</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Applications in which policies or regulations disallow data from being hosted externally.</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Applications in which existing in-house solutions satisfy all of the organization's needs.</a:t>
            </a:r>
          </a:p>
        </p:txBody>
      </p:sp>
    </p:spTree>
    <p:extLst>
      <p:ext uri="{BB962C8B-B14F-4D97-AF65-F5344CB8AC3E}">
        <p14:creationId xmlns:p14="http://schemas.microsoft.com/office/powerpoint/2010/main" val="6795870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SaaS examples</a:t>
            </a:r>
          </a:p>
        </p:txBody>
      </p:sp>
      <p:sp>
        <p:nvSpPr>
          <p:cNvPr id="3" name="Text Placeholder 2">
            <a:extLst>
              <a:ext uri="{FF2B5EF4-FFF2-40B4-BE49-F238E27FC236}">
                <a16:creationId xmlns:a16="http://schemas.microsoft.com/office/drawing/2014/main" id="{8F0B70DC-CCCA-44E0-96D1-9D94CCE60BDE}"/>
              </a:ext>
            </a:extLst>
          </p:cNvPr>
          <p:cNvSpPr>
            <a:spLocks noGrp="1"/>
          </p:cNvSpPr>
          <p:nvPr>
            <p:ph type="body" sz="quarter" idx="10"/>
          </p:nvPr>
        </p:nvSpPr>
        <p:spPr>
          <a:xfrm>
            <a:off x="586390" y="1434370"/>
            <a:ext cx="11018520" cy="2804999"/>
          </a:xfrm>
        </p:spPr>
        <p:txBody>
          <a:bodyPr/>
          <a:lstStyle/>
          <a:p>
            <a:pPr algn="l"/>
            <a:r>
              <a:rPr lang="en-US" sz="2000" b="0" i="0">
                <a:solidFill>
                  <a:srgbClr val="171717"/>
                </a:solidFill>
                <a:effectLst/>
                <a:latin typeface="Segoe UI" panose="020B0502040204020203" pitchFamily="34" charset="0"/>
              </a:rPr>
              <a:t>Webmail is one of the early examples of SaaS </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Can be accessed by a web browser at any time, </a:t>
            </a:r>
            <a:r>
              <a:rPr lang="en-US">
                <a:solidFill>
                  <a:srgbClr val="171717"/>
                </a:solidFill>
                <a:latin typeface="Segoe UI" panose="020B0502040204020203" pitchFamily="34" charset="0"/>
              </a:rPr>
              <a:t>anywhere</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Offerings like Outlook, Yahoo Mail, and Gmail</a:t>
            </a:r>
          </a:p>
          <a:p>
            <a:pPr marL="571500" lvl="1" indent="-342900">
              <a:lnSpc>
                <a:spcPct val="150000"/>
              </a:lnSpc>
              <a:buFont typeface="Arial" panose="020B0604020202020204" pitchFamily="34" charset="0"/>
              <a:buChar char="•"/>
            </a:pPr>
            <a:r>
              <a:rPr lang="en-US">
                <a:solidFill>
                  <a:srgbClr val="171717"/>
                </a:solidFill>
                <a:latin typeface="Segoe UI" panose="020B0502040204020203" pitchFamily="34" charset="0"/>
              </a:rPr>
              <a:t>Based on ‘Freemium’ model</a:t>
            </a:r>
          </a:p>
          <a:p>
            <a:pPr marL="571500" lvl="1" indent="-342900">
              <a:lnSpc>
                <a:spcPct val="150000"/>
              </a:lnSpc>
              <a:buFont typeface="Arial" panose="020B0604020202020204" pitchFamily="34" charset="0"/>
              <a:buChar char="•"/>
            </a:pPr>
            <a:r>
              <a:rPr lang="en-US">
                <a:solidFill>
                  <a:srgbClr val="171717"/>
                </a:solidFill>
                <a:latin typeface="Segoe UI" panose="020B0502040204020203" pitchFamily="34" charset="0"/>
              </a:rPr>
              <a:t>Source of r</a:t>
            </a:r>
            <a:r>
              <a:rPr lang="en-US" b="0" i="0">
                <a:solidFill>
                  <a:srgbClr val="171717"/>
                </a:solidFill>
                <a:effectLst/>
                <a:latin typeface="Segoe UI" panose="020B0502040204020203" pitchFamily="34" charset="0"/>
              </a:rPr>
              <a:t>evenue mainly from advertisements that are displayed to the users as they use the service.</a:t>
            </a:r>
          </a:p>
        </p:txBody>
      </p:sp>
    </p:spTree>
    <p:extLst>
      <p:ext uri="{BB962C8B-B14F-4D97-AF65-F5344CB8AC3E}">
        <p14:creationId xmlns:p14="http://schemas.microsoft.com/office/powerpoint/2010/main" val="8639877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a:solidFill>
                  <a:srgbClr val="171717"/>
                </a:solidFill>
              </a:rPr>
              <a:t>Platform as a Service (PaaS)</a:t>
            </a:r>
            <a:endParaRPr lang="en-IN" i="0">
              <a:solidFill>
                <a:srgbClr val="171717"/>
              </a:solidFill>
              <a:effectLst/>
            </a:endParaRPr>
          </a:p>
        </p:txBody>
      </p:sp>
      <p:sp>
        <p:nvSpPr>
          <p:cNvPr id="27" name="Text Placeholder 5">
            <a:extLst>
              <a:ext uri="{FF2B5EF4-FFF2-40B4-BE49-F238E27FC236}">
                <a16:creationId xmlns:a16="http://schemas.microsoft.com/office/drawing/2014/main" id="{9CBEF263-85B5-411F-937F-B028225DA2D0}"/>
              </a:ext>
            </a:extLst>
          </p:cNvPr>
          <p:cNvSpPr>
            <a:spLocks noGrp="1"/>
          </p:cNvSpPr>
          <p:nvPr>
            <p:ph type="body" sz="quarter" idx="10"/>
          </p:nvPr>
        </p:nvSpPr>
        <p:spPr>
          <a:xfrm>
            <a:off x="586390" y="1434370"/>
            <a:ext cx="11018520" cy="923330"/>
          </a:xfrm>
          <a:solidFill>
            <a:schemeClr val="bg1">
              <a:lumMod val="95000"/>
            </a:schemeClr>
          </a:solidFill>
        </p:spPr>
        <p:txBody>
          <a:bodyPr/>
          <a:lstStyle/>
          <a:p>
            <a:pPr algn="l"/>
            <a:r>
              <a:rPr lang="en-US" sz="2000" b="0" i="1">
                <a:solidFill>
                  <a:srgbClr val="171717"/>
                </a:solidFill>
                <a:effectLst/>
                <a:latin typeface="Segoe UI" panose="020B0502040204020203" pitchFamily="34" charset="0"/>
              </a:rPr>
              <a:t>(definition)</a:t>
            </a:r>
            <a:r>
              <a:rPr lang="en-US" sz="2000" b="0" i="0">
                <a:solidFill>
                  <a:srgbClr val="171717"/>
                </a:solidFill>
                <a:effectLst/>
                <a:latin typeface="Segoe UI" panose="020B0502040204020203" pitchFamily="34" charset="0"/>
              </a:rPr>
              <a:t> Platform as a service (PaaS) is a computing platform that allows for the creation of web applications in a simplified manner without the complexity of purchasing and maintaining any of the underlying software and infrastructure.</a:t>
            </a:r>
            <a:endParaRPr lang="en-US" sz="3200" b="0" i="0">
              <a:solidFill>
                <a:srgbClr val="171717"/>
              </a:solidFill>
              <a:effectLst/>
              <a:latin typeface="+mn-lt"/>
            </a:endParaRPr>
          </a:p>
        </p:txBody>
      </p:sp>
      <p:sp>
        <p:nvSpPr>
          <p:cNvPr id="7" name="Text Placeholder 5">
            <a:extLst>
              <a:ext uri="{FF2B5EF4-FFF2-40B4-BE49-F238E27FC236}">
                <a16:creationId xmlns:a16="http://schemas.microsoft.com/office/drawing/2014/main" id="{7227BCD2-CACF-48FB-A823-B848F3404199}"/>
              </a:ext>
            </a:extLst>
          </p:cNvPr>
          <p:cNvSpPr txBox="1">
            <a:spLocks/>
          </p:cNvSpPr>
          <p:nvPr/>
        </p:nvSpPr>
        <p:spPr>
          <a:xfrm>
            <a:off x="586390" y="2505670"/>
            <a:ext cx="11018520" cy="138922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pPr>
            <a:r>
              <a:rPr lang="en-US" sz="2000">
                <a:solidFill>
                  <a:srgbClr val="171717"/>
                </a:solidFill>
                <a:latin typeface="Segoe UI" panose="020B0502040204020203" pitchFamily="34" charset="0"/>
              </a:rPr>
              <a:t>A</a:t>
            </a:r>
            <a:r>
              <a:rPr lang="en-US" sz="2000" b="0" i="0">
                <a:solidFill>
                  <a:srgbClr val="171717"/>
                </a:solidFill>
                <a:effectLst/>
                <a:latin typeface="Segoe UI" panose="020B0502040204020203" pitchFamily="34" charset="0"/>
              </a:rPr>
              <a:t>llow users to develop, deploy, and scale applications on platforms that are offered by cloud providers</a:t>
            </a:r>
          </a:p>
          <a:p>
            <a:pPr marL="342900" indent="-342900">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PaaS is analogous to SaaS</a:t>
            </a:r>
            <a:endParaRPr lang="en-IN" sz="3200">
              <a:effectLst/>
              <a:latin typeface="+mn-lt"/>
            </a:endParaRPr>
          </a:p>
        </p:txBody>
      </p:sp>
    </p:spTree>
    <p:extLst>
      <p:ext uri="{BB962C8B-B14F-4D97-AF65-F5344CB8AC3E}">
        <p14:creationId xmlns:p14="http://schemas.microsoft.com/office/powerpoint/2010/main" val="7370617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PaaS characteristics</a:t>
            </a: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3358996"/>
          </a:xfrm>
        </p:spPr>
        <p:txBody>
          <a:bodyPr/>
          <a:lstStyle/>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Services to develop, test, deploy, host, and maintain applications in the same integrated development environment (IDE).</a:t>
            </a: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Web-based user interface (UI) creation tools to help create, modify, and test various UI scenarios.</a:t>
            </a: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Multitenant architecture in which multiple concurrent users utilize the same development tools.</a:t>
            </a: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Built-in scaling mechanisms of deployed software that can be handled automatically by the cloud provider by load-balancing and failover mechanisms.</a:t>
            </a:r>
          </a:p>
        </p:txBody>
      </p:sp>
    </p:spTree>
    <p:extLst>
      <p:ext uri="{BB962C8B-B14F-4D97-AF65-F5344CB8AC3E}">
        <p14:creationId xmlns:p14="http://schemas.microsoft.com/office/powerpoint/2010/main" val="80836382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PaaS </a:t>
            </a:r>
            <a:r>
              <a:rPr lang="en-IN">
                <a:solidFill>
                  <a:srgbClr val="171717"/>
                </a:solidFill>
              </a:rPr>
              <a:t>use cases</a:t>
            </a:r>
            <a:endParaRPr lang="en-IN" i="0">
              <a:solidFill>
                <a:srgbClr val="171717"/>
              </a:solidFill>
              <a:effectLst/>
            </a:endParaRP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2246769"/>
          </a:xfrm>
        </p:spPr>
        <p:txBody>
          <a:bodyPr/>
          <a:lstStyle/>
          <a:p>
            <a:pPr algn="l"/>
            <a:r>
              <a:rPr lang="en-US" sz="2000" b="0" i="0">
                <a:solidFill>
                  <a:srgbClr val="171717"/>
                </a:solidFill>
                <a:effectLst/>
                <a:latin typeface="Segoe UI" panose="020B0502040204020203" pitchFamily="34" charset="0"/>
              </a:rPr>
              <a:t>PaaS is </a:t>
            </a:r>
            <a:r>
              <a:rPr lang="en-US" sz="2000">
                <a:solidFill>
                  <a:srgbClr val="171717"/>
                </a:solidFill>
                <a:latin typeface="Segoe UI" panose="020B0502040204020203" pitchFamily="34" charset="0"/>
              </a:rPr>
              <a:t>favored for:</a:t>
            </a:r>
            <a:endParaRPr lang="en-US" sz="1000" b="0" i="0">
              <a:solidFill>
                <a:srgbClr val="171717"/>
              </a:solidFill>
              <a:effectLst/>
              <a:latin typeface="Segoe UI" panose="020B0502040204020203" pitchFamily="34" charset="0"/>
            </a:endParaRP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Rapid application development scenarios.</a:t>
            </a: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Applications that require web-based infrastructure to handle varying loads from users.</a:t>
            </a: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Applications that may not need redeployment or migration to other platforms in the future.</a:t>
            </a:r>
          </a:p>
          <a:p>
            <a:pPr algn="l"/>
            <a:endParaRPr lang="en-US" sz="2000" b="0" i="0">
              <a:solidFill>
                <a:srgbClr val="171717"/>
              </a:solidFill>
              <a:effectLst/>
              <a:latin typeface="Segoe UI" panose="020B0502040204020203" pitchFamily="34" charset="0"/>
            </a:endParaRPr>
          </a:p>
        </p:txBody>
      </p:sp>
    </p:spTree>
    <p:extLst>
      <p:ext uri="{BB962C8B-B14F-4D97-AF65-F5344CB8AC3E}">
        <p14:creationId xmlns:p14="http://schemas.microsoft.com/office/powerpoint/2010/main" val="890023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PaaS </a:t>
            </a:r>
            <a:r>
              <a:rPr lang="en-IN">
                <a:solidFill>
                  <a:srgbClr val="171717"/>
                </a:solidFill>
              </a:rPr>
              <a:t>use cases</a:t>
            </a:r>
            <a:endParaRPr lang="en-IN" i="0">
              <a:solidFill>
                <a:srgbClr val="171717"/>
              </a:solidFill>
              <a:effectLst/>
            </a:endParaRP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2743443"/>
          </a:xfrm>
        </p:spPr>
        <p:txBody>
          <a:bodyPr/>
          <a:lstStyle/>
          <a:p>
            <a:pPr algn="l"/>
            <a:r>
              <a:rPr lang="en-US" sz="2000" b="0" i="0">
                <a:solidFill>
                  <a:srgbClr val="171717"/>
                </a:solidFill>
                <a:effectLst/>
                <a:latin typeface="Segoe UI" panose="020B0502040204020203" pitchFamily="34" charset="0"/>
              </a:rPr>
              <a:t>PaaS is not favored when:</a:t>
            </a:r>
            <a:endParaRPr lang="en-US" sz="1000" b="0" i="0">
              <a:solidFill>
                <a:srgbClr val="171717"/>
              </a:solidFill>
              <a:effectLst/>
              <a:latin typeface="Segoe UI" panose="020B0502040204020203" pitchFamily="34" charset="0"/>
            </a:endParaRPr>
          </a:p>
          <a:p>
            <a:pPr marL="342900" indent="-342900" algn="l">
              <a:lnSpc>
                <a:spcPct val="150000"/>
              </a:lnSpc>
              <a:buFont typeface="Arial" panose="020B0604020202020204" pitchFamily="34" charset="0"/>
              <a:buChar char="•"/>
            </a:pPr>
            <a:r>
              <a:rPr lang="en-US" sz="2000">
                <a:solidFill>
                  <a:srgbClr val="171717"/>
                </a:solidFill>
                <a:latin typeface="Segoe UI" panose="020B0502040204020203" pitchFamily="34" charset="0"/>
              </a:rPr>
              <a:t>T</a:t>
            </a:r>
            <a:r>
              <a:rPr lang="en-US" sz="2000" b="0" i="0">
                <a:solidFill>
                  <a:srgbClr val="171717"/>
                </a:solidFill>
                <a:effectLst/>
                <a:latin typeface="Segoe UI" panose="020B0502040204020203" pitchFamily="34" charset="0"/>
              </a:rPr>
              <a:t>he application needs to be highly portable in terms of where it is hosted because PaaS APIs can vary from one PaaS provider to another.</a:t>
            </a:r>
          </a:p>
          <a:p>
            <a:pPr marL="342900" indent="-342900" algn="l">
              <a:lnSpc>
                <a:spcPct val="150000"/>
              </a:lnSpc>
              <a:buFont typeface="Arial" panose="020B0604020202020204" pitchFamily="34" charset="0"/>
              <a:buChar char="•"/>
            </a:pPr>
            <a:r>
              <a:rPr lang="en-US" sz="2000">
                <a:solidFill>
                  <a:srgbClr val="171717"/>
                </a:solidFill>
                <a:latin typeface="Segoe UI" panose="020B0502040204020203" pitchFamily="34" charset="0"/>
              </a:rPr>
              <a:t>P</a:t>
            </a:r>
            <a:r>
              <a:rPr lang="en-US" sz="2000" b="0" i="0">
                <a:solidFill>
                  <a:srgbClr val="171717"/>
                </a:solidFill>
                <a:effectLst/>
                <a:latin typeface="Segoe UI" panose="020B0502040204020203" pitchFamily="34" charset="0"/>
              </a:rPr>
              <a:t>roprietary languages or APIs could impact the development process or cause trouble in the future due to vendor lock-in.</a:t>
            </a:r>
          </a:p>
          <a:p>
            <a:pPr marL="342900" indent="-342900" algn="l">
              <a:lnSpc>
                <a:spcPct val="150000"/>
              </a:lnSpc>
              <a:buFont typeface="Arial" panose="020B0604020202020204" pitchFamily="34" charset="0"/>
              <a:buChar char="•"/>
            </a:pPr>
            <a:r>
              <a:rPr lang="en-US" sz="2000">
                <a:solidFill>
                  <a:srgbClr val="171717"/>
                </a:solidFill>
                <a:latin typeface="Segoe UI" panose="020B0502040204020203" pitchFamily="34" charset="0"/>
              </a:rPr>
              <a:t>A</a:t>
            </a:r>
            <a:r>
              <a:rPr lang="en-US" sz="2000" b="0" i="0">
                <a:solidFill>
                  <a:srgbClr val="171717"/>
                </a:solidFill>
                <a:effectLst/>
                <a:latin typeface="Segoe UI" panose="020B0502040204020203" pitchFamily="34" charset="0"/>
              </a:rPr>
              <a:t>pplication performance requires customization of the underlying hardware and software.</a:t>
            </a:r>
          </a:p>
        </p:txBody>
      </p:sp>
    </p:spTree>
    <p:extLst>
      <p:ext uri="{BB962C8B-B14F-4D97-AF65-F5344CB8AC3E}">
        <p14:creationId xmlns:p14="http://schemas.microsoft.com/office/powerpoint/2010/main" val="23664869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875002"/>
            <a:ext cx="6637867" cy="553998"/>
          </a:xfrm>
        </p:spPr>
        <p:txBody>
          <a:bodyPr/>
          <a:lstStyle/>
          <a:p>
            <a:r>
              <a:rPr lang="en-US"/>
              <a:t>The Cloud Tour</a:t>
            </a:r>
          </a:p>
        </p:txBody>
      </p:sp>
    </p:spTree>
    <p:extLst>
      <p:ext uri="{BB962C8B-B14F-4D97-AF65-F5344CB8AC3E}">
        <p14:creationId xmlns:p14="http://schemas.microsoft.com/office/powerpoint/2010/main" val="242681806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PaaS examples</a:t>
            </a: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1637371"/>
          </a:xfrm>
        </p:spPr>
        <p:txBody>
          <a:bodyPr/>
          <a:lstStyle/>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Azure Functions</a:t>
            </a:r>
          </a:p>
          <a:p>
            <a:pPr marL="342900" indent="-342900" algn="l">
              <a:buFont typeface="Arial" panose="020B0604020202020204" pitchFamily="34" charset="0"/>
              <a:buChar char="•"/>
            </a:pPr>
            <a:r>
              <a:rPr lang="en-US" sz="2000">
                <a:solidFill>
                  <a:srgbClr val="171717"/>
                </a:solidFill>
                <a:latin typeface="Segoe UI" panose="020B0502040204020203" pitchFamily="34" charset="0"/>
              </a:rPr>
              <a:t>Force.com</a:t>
            </a:r>
            <a:r>
              <a:rPr lang="en-IN" sz="1400" b="0">
                <a:effectLst/>
              </a:rPr>
              <a:t> </a:t>
            </a:r>
            <a:endParaRPr lang="en-US" sz="2000">
              <a:solidFill>
                <a:srgbClr val="171717"/>
              </a:solidFill>
              <a:latin typeface="Segoe UI" panose="020B0502040204020203" pitchFamily="34" charset="0"/>
            </a:endParaRP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Google App Engine</a:t>
            </a:r>
          </a:p>
          <a:p>
            <a:pPr marL="342900" indent="-342900" algn="l">
              <a:buFont typeface="Arial" panose="020B0604020202020204" pitchFamily="34" charset="0"/>
              <a:buChar char="•"/>
            </a:pPr>
            <a:endParaRPr lang="en-US" sz="3200" b="0" i="0">
              <a:solidFill>
                <a:srgbClr val="171717"/>
              </a:solidFill>
              <a:effectLst/>
              <a:latin typeface="Segoe UI" panose="020B0502040204020203" pitchFamily="34" charset="0"/>
            </a:endParaRPr>
          </a:p>
        </p:txBody>
      </p:sp>
      <p:sp>
        <p:nvSpPr>
          <p:cNvPr id="6" name="TextBox 5">
            <a:extLst>
              <a:ext uri="{FF2B5EF4-FFF2-40B4-BE49-F238E27FC236}">
                <a16:creationId xmlns:a16="http://schemas.microsoft.com/office/drawing/2014/main" id="{12377A0C-8011-4BB1-9ED6-C7346CB63E05}"/>
              </a:ext>
            </a:extLst>
          </p:cNvPr>
          <p:cNvSpPr txBox="1"/>
          <p:nvPr/>
        </p:nvSpPr>
        <p:spPr>
          <a:xfrm>
            <a:off x="3367088" y="3247027"/>
            <a:ext cx="6734174" cy="363946"/>
          </a:xfrm>
          <a:prstGeom prst="rect">
            <a:avLst/>
          </a:prstGeom>
          <a:noFill/>
        </p:spPr>
        <p:txBody>
          <a:bodyPr wrap="square">
            <a:spAutoFit/>
          </a:bodyPr>
          <a:lstStyle/>
          <a:p>
            <a:r>
              <a:rPr lang="en-IN" b="0">
                <a:effectLst/>
              </a:rPr>
              <a:t> </a:t>
            </a:r>
            <a:endParaRPr lang="en-IN"/>
          </a:p>
        </p:txBody>
      </p:sp>
      <p:sp>
        <p:nvSpPr>
          <p:cNvPr id="8" name="TextBox 7">
            <a:extLst>
              <a:ext uri="{FF2B5EF4-FFF2-40B4-BE49-F238E27FC236}">
                <a16:creationId xmlns:a16="http://schemas.microsoft.com/office/drawing/2014/main" id="{39141A1F-D563-4EF3-9654-C1276DDB6C5F}"/>
              </a:ext>
            </a:extLst>
          </p:cNvPr>
          <p:cNvSpPr txBox="1"/>
          <p:nvPr/>
        </p:nvSpPr>
        <p:spPr>
          <a:xfrm>
            <a:off x="3367088" y="3247027"/>
            <a:ext cx="6734174" cy="363946"/>
          </a:xfrm>
          <a:prstGeom prst="rect">
            <a:avLst/>
          </a:prstGeom>
          <a:noFill/>
        </p:spPr>
        <p:txBody>
          <a:bodyPr wrap="square">
            <a:spAutoFit/>
          </a:bodyPr>
          <a:lstStyle/>
          <a:p>
            <a:r>
              <a:rPr lang="en-IN" b="0">
                <a:effectLst/>
              </a:rPr>
              <a:t> </a:t>
            </a:r>
            <a:endParaRPr lang="en-IN"/>
          </a:p>
        </p:txBody>
      </p:sp>
    </p:spTree>
    <p:extLst>
      <p:ext uri="{BB962C8B-B14F-4D97-AF65-F5344CB8AC3E}">
        <p14:creationId xmlns:p14="http://schemas.microsoft.com/office/powerpoint/2010/main" val="3265366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a:solidFill>
                  <a:srgbClr val="171717"/>
                </a:solidFill>
              </a:rPr>
              <a:t>Infrastructure as a Service (IaaS)</a:t>
            </a:r>
            <a:endParaRPr lang="en-IN" i="0">
              <a:solidFill>
                <a:srgbClr val="171717"/>
              </a:solidFill>
              <a:effectLst/>
            </a:endParaRPr>
          </a:p>
        </p:txBody>
      </p:sp>
      <p:sp>
        <p:nvSpPr>
          <p:cNvPr id="27" name="Text Placeholder 5">
            <a:extLst>
              <a:ext uri="{FF2B5EF4-FFF2-40B4-BE49-F238E27FC236}">
                <a16:creationId xmlns:a16="http://schemas.microsoft.com/office/drawing/2014/main" id="{9CBEF263-85B5-411F-937F-B028225DA2D0}"/>
              </a:ext>
            </a:extLst>
          </p:cNvPr>
          <p:cNvSpPr>
            <a:spLocks noGrp="1"/>
          </p:cNvSpPr>
          <p:nvPr>
            <p:ph type="body" sz="quarter" idx="10"/>
          </p:nvPr>
        </p:nvSpPr>
        <p:spPr>
          <a:xfrm>
            <a:off x="586390" y="1434370"/>
            <a:ext cx="11018520" cy="923330"/>
          </a:xfrm>
          <a:solidFill>
            <a:schemeClr val="bg1">
              <a:lumMod val="95000"/>
            </a:schemeClr>
          </a:solidFill>
        </p:spPr>
        <p:txBody>
          <a:bodyPr/>
          <a:lstStyle/>
          <a:p>
            <a:pPr algn="l"/>
            <a:r>
              <a:rPr lang="en-US" sz="2000" b="0" i="1">
                <a:solidFill>
                  <a:srgbClr val="171717"/>
                </a:solidFill>
                <a:effectLst/>
                <a:latin typeface="Segoe UI" panose="020B0502040204020203" pitchFamily="34" charset="0"/>
              </a:rPr>
              <a:t>(definition)</a:t>
            </a:r>
            <a:r>
              <a:rPr lang="en-US" sz="2000" b="0" i="0">
                <a:solidFill>
                  <a:srgbClr val="171717"/>
                </a:solidFill>
                <a:effectLst/>
                <a:latin typeface="Segoe UI" panose="020B0502040204020203" pitchFamily="34" charset="0"/>
              </a:rPr>
              <a:t> Infrastructure as a service (IaaS) is a cloud computing model in which cloud providers make computing resources available to clients, usually in the form of instances or virtual machines.</a:t>
            </a:r>
            <a:endParaRPr lang="en-US" sz="2000" b="0" i="0">
              <a:solidFill>
                <a:srgbClr val="171717"/>
              </a:solidFill>
              <a:effectLst/>
              <a:latin typeface="+mn-lt"/>
            </a:endParaRPr>
          </a:p>
        </p:txBody>
      </p:sp>
      <p:sp>
        <p:nvSpPr>
          <p:cNvPr id="7" name="Text Placeholder 5">
            <a:extLst>
              <a:ext uri="{FF2B5EF4-FFF2-40B4-BE49-F238E27FC236}">
                <a16:creationId xmlns:a16="http://schemas.microsoft.com/office/drawing/2014/main" id="{7227BCD2-CACF-48FB-A823-B848F3404199}"/>
              </a:ext>
            </a:extLst>
          </p:cNvPr>
          <p:cNvSpPr txBox="1">
            <a:spLocks/>
          </p:cNvSpPr>
          <p:nvPr/>
        </p:nvSpPr>
        <p:spPr>
          <a:xfrm>
            <a:off x="586390" y="2505670"/>
            <a:ext cx="11018520" cy="2897332"/>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lnSpc>
                <a:spcPct val="150000"/>
              </a:lnSpc>
              <a:buFont typeface="Arial" panose="020B0604020202020204" pitchFamily="34" charset="0"/>
              <a:buChar char="•"/>
            </a:pPr>
            <a:r>
              <a:rPr lang="en-US" sz="2000">
                <a:solidFill>
                  <a:srgbClr val="171717"/>
                </a:solidFill>
                <a:latin typeface="Segoe UI" panose="020B0502040204020203" pitchFamily="34" charset="0"/>
              </a:rPr>
              <a:t>Cloud </a:t>
            </a:r>
            <a:r>
              <a:rPr lang="en-US" sz="2000" b="0" i="0">
                <a:solidFill>
                  <a:srgbClr val="171717"/>
                </a:solidFill>
                <a:effectLst/>
                <a:latin typeface="Segoe UI" panose="020B0502040204020203" pitchFamily="34" charset="0"/>
              </a:rPr>
              <a:t>providers rent out compute resources in the form of instances or virtual machines</a:t>
            </a:r>
            <a:endParaRPr lang="en-US" sz="2000">
              <a:solidFill>
                <a:srgbClr val="171717"/>
              </a:solidFill>
              <a:latin typeface="Segoe UI" panose="020B0502040204020203" pitchFamily="34" charset="0"/>
            </a:endParaRPr>
          </a:p>
          <a:p>
            <a:pPr marL="342900" indent="-342900">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Configurable CPU, memory, disk, and network bandwidth attached to them</a:t>
            </a:r>
            <a:endParaRPr lang="en-US" sz="2000">
              <a:solidFill>
                <a:srgbClr val="171717"/>
              </a:solidFill>
              <a:latin typeface="Segoe UI" panose="020B0502040204020203" pitchFamily="34" charset="0"/>
            </a:endParaRPr>
          </a:p>
          <a:p>
            <a:pPr marL="342900" indent="-342900">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After provisioning, IaaS users can remotely connect to these instances and configure their choice of platforms and applications. </a:t>
            </a:r>
          </a:p>
          <a:p>
            <a:pPr marL="342900" indent="-342900">
              <a:lnSpc>
                <a:spcPct val="150000"/>
              </a:lnSpc>
              <a:buFont typeface="Arial" panose="020B0604020202020204" pitchFamily="34" charset="0"/>
              <a:buChar char="•"/>
            </a:pPr>
            <a:r>
              <a:rPr lang="en-US" sz="2000">
                <a:solidFill>
                  <a:srgbClr val="171717"/>
                </a:solidFill>
                <a:latin typeface="Segoe UI" panose="020B0502040204020203" pitchFamily="34" charset="0"/>
              </a:rPr>
              <a:t>No need of</a:t>
            </a:r>
            <a:r>
              <a:rPr lang="en-US" sz="2000" b="0" i="0">
                <a:solidFill>
                  <a:srgbClr val="171717"/>
                </a:solidFill>
                <a:effectLst/>
                <a:latin typeface="Segoe UI" panose="020B0502040204020203" pitchFamily="34" charset="0"/>
              </a:rPr>
              <a:t> purchasing servers, software, datacenter space, or network equipment, users rent those resources as a fully outsourced service on demand.</a:t>
            </a:r>
            <a:endParaRPr lang="en-IN" sz="2000">
              <a:effectLst/>
              <a:latin typeface="+mn-lt"/>
            </a:endParaRPr>
          </a:p>
        </p:txBody>
      </p:sp>
    </p:spTree>
    <p:extLst>
      <p:ext uri="{BB962C8B-B14F-4D97-AF65-F5344CB8AC3E}">
        <p14:creationId xmlns:p14="http://schemas.microsoft.com/office/powerpoint/2010/main" val="34790285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a:solidFill>
                  <a:srgbClr val="171717"/>
                </a:solidFill>
              </a:rPr>
              <a:t>I</a:t>
            </a:r>
            <a:r>
              <a:rPr lang="en-IN" i="0">
                <a:solidFill>
                  <a:srgbClr val="171717"/>
                </a:solidFill>
                <a:effectLst/>
              </a:rPr>
              <a:t>aaS Characteristics</a:t>
            </a: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3266663"/>
          </a:xfrm>
        </p:spPr>
        <p:txBody>
          <a:bodyPr/>
          <a:lstStyle/>
          <a:p>
            <a:pPr algn="l"/>
            <a:r>
              <a:rPr lang="en-US" sz="2000" b="0" i="0">
                <a:solidFill>
                  <a:srgbClr val="171717"/>
                </a:solidFill>
                <a:effectLst/>
                <a:latin typeface="Segoe UI" panose="020B0502040204020203" pitchFamily="34" charset="0"/>
              </a:rPr>
              <a:t>IaaS has the following characteristics:</a:t>
            </a:r>
            <a:endParaRPr lang="en-US" sz="1000" b="0" i="0">
              <a:solidFill>
                <a:srgbClr val="171717"/>
              </a:solidFill>
              <a:effectLst/>
              <a:latin typeface="Segoe UI" panose="020B0502040204020203" pitchFamily="34" charset="0"/>
            </a:endParaRP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Computing resources are provided to IaaS users as a service.</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IaaS providers provide tools that enable IaaS users to configure the dynamic scaling of resources.</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IaaS providers usually have different resource offerings at different costs and follow a utility pricing model (typically calculated hourly).</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The same physical resources are shared among multiple users.</a:t>
            </a:r>
          </a:p>
        </p:txBody>
      </p:sp>
    </p:spTree>
    <p:extLst>
      <p:ext uri="{BB962C8B-B14F-4D97-AF65-F5344CB8AC3E}">
        <p14:creationId xmlns:p14="http://schemas.microsoft.com/office/powerpoint/2010/main" val="7968697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a:solidFill>
                  <a:srgbClr val="171717"/>
                </a:solidFill>
              </a:rPr>
              <a:t>I</a:t>
            </a:r>
            <a:r>
              <a:rPr lang="en-IN" i="0">
                <a:solidFill>
                  <a:srgbClr val="171717"/>
                </a:solidFill>
                <a:effectLst/>
              </a:rPr>
              <a:t>aaS use cases</a:t>
            </a: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3728328"/>
          </a:xfrm>
        </p:spPr>
        <p:txBody>
          <a:bodyPr/>
          <a:lstStyle/>
          <a:p>
            <a:pPr algn="l"/>
            <a:r>
              <a:rPr lang="en-US" sz="2000" b="0" i="0">
                <a:solidFill>
                  <a:srgbClr val="171717"/>
                </a:solidFill>
                <a:effectLst/>
                <a:latin typeface="Segoe UI" panose="020B0502040204020203" pitchFamily="34" charset="0"/>
              </a:rPr>
              <a:t>IaaS is favored:</a:t>
            </a:r>
            <a:endParaRPr lang="en-US" sz="1000" b="0" i="0">
              <a:solidFill>
                <a:srgbClr val="171717"/>
              </a:solidFill>
              <a:effectLst/>
              <a:latin typeface="Segoe UI" panose="020B0502040204020203" pitchFamily="34" charset="0"/>
            </a:endParaRP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When demand for computing resources is volatile. For example, e-commerce sites experience the most demand during holiday seasons.</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For new organizations that do not have the capital to invest in infrastructure on site.</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When organizations need to grow their IT resources rapidly (for example, internet startup companies).</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For temporary projects or temporary infrastructural needs (when organizations require a large amount of compute power for a limited amount of time).</a:t>
            </a:r>
          </a:p>
        </p:txBody>
      </p:sp>
    </p:spTree>
    <p:extLst>
      <p:ext uri="{BB962C8B-B14F-4D97-AF65-F5344CB8AC3E}">
        <p14:creationId xmlns:p14="http://schemas.microsoft.com/office/powerpoint/2010/main" val="174364947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a:solidFill>
                  <a:srgbClr val="171717"/>
                </a:solidFill>
              </a:rPr>
              <a:t>I</a:t>
            </a:r>
            <a:r>
              <a:rPr lang="en-IN" i="0">
                <a:solidFill>
                  <a:srgbClr val="171717"/>
                </a:solidFill>
                <a:effectLst/>
              </a:rPr>
              <a:t>aaS use cases</a:t>
            </a: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1820114"/>
          </a:xfrm>
        </p:spPr>
        <p:txBody>
          <a:bodyPr/>
          <a:lstStyle/>
          <a:p>
            <a:pPr algn="l"/>
            <a:r>
              <a:rPr lang="en-US" sz="2000" b="0" i="0">
                <a:solidFill>
                  <a:srgbClr val="171717"/>
                </a:solidFill>
                <a:effectLst/>
                <a:latin typeface="Segoe UI" panose="020B0502040204020203" pitchFamily="34" charset="0"/>
              </a:rPr>
              <a:t>IaaS </a:t>
            </a:r>
            <a:r>
              <a:rPr lang="en-US" sz="2000">
                <a:solidFill>
                  <a:srgbClr val="171717"/>
                </a:solidFill>
                <a:latin typeface="Segoe UI" panose="020B0502040204020203" pitchFamily="34" charset="0"/>
              </a:rPr>
              <a:t>is not favored </a:t>
            </a:r>
            <a:r>
              <a:rPr lang="en-US" sz="2000" b="0" i="0">
                <a:solidFill>
                  <a:srgbClr val="171717"/>
                </a:solidFill>
                <a:effectLst/>
                <a:latin typeface="Segoe UI" panose="020B0502040204020203" pitchFamily="34" charset="0"/>
              </a:rPr>
              <a:t>when:</a:t>
            </a:r>
            <a:endParaRPr lang="en-US" sz="1000" b="0" i="0">
              <a:solidFill>
                <a:srgbClr val="171717"/>
              </a:solidFill>
              <a:effectLst/>
              <a:latin typeface="Segoe UI" panose="020B0502040204020203" pitchFamily="34" charset="0"/>
            </a:endParaRP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Regulatory compliance does not allow data to be offshored or outsourced.</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Applications have strict quality-of-service (QoS) requirements.</a:t>
            </a:r>
          </a:p>
          <a:p>
            <a:pPr marL="571500" lvl="1" indent="-342900">
              <a:lnSpc>
                <a:spcPct val="150000"/>
              </a:lnSpc>
              <a:buFont typeface="Arial" panose="020B0604020202020204" pitchFamily="34" charset="0"/>
              <a:buChar char="•"/>
            </a:pPr>
            <a:r>
              <a:rPr lang="en-US" b="0" i="0">
                <a:solidFill>
                  <a:srgbClr val="171717"/>
                </a:solidFill>
                <a:effectLst/>
                <a:latin typeface="Segoe UI" panose="020B0502040204020203" pitchFamily="34" charset="0"/>
              </a:rPr>
              <a:t>Organizations have existing in-house customized infrastructure to meet their IT needs.</a:t>
            </a:r>
          </a:p>
        </p:txBody>
      </p:sp>
    </p:spTree>
    <p:extLst>
      <p:ext uri="{BB962C8B-B14F-4D97-AF65-F5344CB8AC3E}">
        <p14:creationId xmlns:p14="http://schemas.microsoft.com/office/powerpoint/2010/main" val="8221586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a:solidFill>
                  <a:srgbClr val="171717"/>
                </a:solidFill>
              </a:rPr>
              <a:t>I</a:t>
            </a:r>
            <a:r>
              <a:rPr lang="en-IN" i="0">
                <a:solidFill>
                  <a:srgbClr val="171717"/>
                </a:solidFill>
                <a:effectLst/>
              </a:rPr>
              <a:t>aaS examples</a:t>
            </a: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1415772"/>
          </a:xfrm>
        </p:spPr>
        <p:txBody>
          <a:bodyPr/>
          <a:lstStyle/>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Azure VMs</a:t>
            </a:r>
          </a:p>
          <a:p>
            <a:pPr marL="342900" indent="-342900" algn="l">
              <a:buFont typeface="Arial" panose="020B0604020202020204" pitchFamily="34" charset="0"/>
              <a:buChar char="•"/>
            </a:pPr>
            <a:r>
              <a:rPr lang="en-US" sz="2000">
                <a:solidFill>
                  <a:srgbClr val="171717"/>
                </a:solidFill>
                <a:latin typeface="Segoe UI" panose="020B0502040204020203" pitchFamily="34" charset="0"/>
              </a:rPr>
              <a:t>Amazon Web Services (AWS)</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Google Compute engine</a:t>
            </a:r>
          </a:p>
          <a:p>
            <a:pPr marL="342900" indent="-342900" algn="l">
              <a:buFont typeface="Arial" panose="020B0604020202020204" pitchFamily="34" charset="0"/>
              <a:buChar char="•"/>
            </a:pPr>
            <a:r>
              <a:rPr lang="en-US" sz="2000">
                <a:solidFill>
                  <a:srgbClr val="171717"/>
                </a:solidFill>
                <a:latin typeface="Segoe UI" panose="020B0502040204020203" pitchFamily="34" charset="0"/>
              </a:rPr>
              <a:t>VMware</a:t>
            </a:r>
            <a:endParaRPr lang="en-US" sz="4000" b="0" i="0">
              <a:solidFill>
                <a:srgbClr val="171717"/>
              </a:solidFill>
              <a:effectLst/>
              <a:latin typeface="Segoe UI" panose="020B0502040204020203" pitchFamily="34" charset="0"/>
            </a:endParaRPr>
          </a:p>
        </p:txBody>
      </p:sp>
    </p:spTree>
    <p:extLst>
      <p:ext uri="{BB962C8B-B14F-4D97-AF65-F5344CB8AC3E}">
        <p14:creationId xmlns:p14="http://schemas.microsoft.com/office/powerpoint/2010/main" val="226206947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What is serverless computing?</a:t>
            </a: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3816429"/>
          </a:xfrm>
        </p:spPr>
        <p:txBody>
          <a:bodyPr/>
          <a:lstStyle/>
          <a:p>
            <a:pPr algn="l"/>
            <a:r>
              <a:rPr lang="en-US" sz="2000" b="0" i="0">
                <a:solidFill>
                  <a:srgbClr val="171717"/>
                </a:solidFill>
                <a:effectLst/>
                <a:latin typeface="+mn-lt"/>
              </a:rPr>
              <a:t>Overlapping with PaaS, serverless computing enables developers to build applications faster by eliminating the need for them to manage infrastructure. With serverless applications, the cloud service provider automatically provisions, scales, and manages the infrastructure required to run the code. Serverless architectures are highly scalable and event-driven. They use resources only when a specific function or trigger occurs.</a:t>
            </a:r>
          </a:p>
          <a:p>
            <a:pPr algn="l"/>
            <a:endParaRPr lang="en-US" sz="2000" b="0" i="0">
              <a:solidFill>
                <a:srgbClr val="171717"/>
              </a:solidFill>
              <a:effectLst/>
              <a:latin typeface="+mn-lt"/>
            </a:endParaRPr>
          </a:p>
          <a:p>
            <a:pPr algn="l"/>
            <a:r>
              <a:rPr lang="en-US" sz="2000" b="0" i="0">
                <a:solidFill>
                  <a:srgbClr val="171717"/>
                </a:solidFill>
                <a:effectLst/>
                <a:latin typeface="+mn-lt"/>
              </a:rPr>
              <a:t>In understanding the definition of serverless computing, it's important to note that servers are still running the code. The serverless name comes from the fact that the tasks associated with infrastructure provisioning and management are invisible to the developer. This approach enables developers to increase their focus on the business logic and deliver more value to the core of the business. Serverless computing helps teams increase their productivity and bring products to market faster. It allows organizations to better optimize resources and stay focused on innovation.</a:t>
            </a:r>
          </a:p>
        </p:txBody>
      </p:sp>
    </p:spTree>
    <p:extLst>
      <p:ext uri="{BB962C8B-B14F-4D97-AF65-F5344CB8AC3E}">
        <p14:creationId xmlns:p14="http://schemas.microsoft.com/office/powerpoint/2010/main" val="3782816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Types of clouds</a:t>
            </a:r>
          </a:p>
        </p:txBody>
      </p:sp>
      <p:sp>
        <p:nvSpPr>
          <p:cNvPr id="4" name="Text Placeholder 3"/>
          <p:cNvSpPr>
            <a:spLocks noGrp="1"/>
          </p:cNvSpPr>
          <p:nvPr>
            <p:ph type="body" sz="quarter" idx="12"/>
          </p:nvPr>
        </p:nvSpPr>
        <p:spPr/>
        <p:txBody>
          <a:bodyPr/>
          <a:lstStyle/>
          <a:p>
            <a:r>
              <a:rPr lang="en-US"/>
              <a:t>Speaker: Shivanand G Prabhu</a:t>
            </a:r>
          </a:p>
        </p:txBody>
      </p:sp>
    </p:spTree>
    <p:extLst>
      <p:ext uri="{BB962C8B-B14F-4D97-AF65-F5344CB8AC3E}">
        <p14:creationId xmlns:p14="http://schemas.microsoft.com/office/powerpoint/2010/main" val="2032030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Types of clouds</a:t>
            </a:r>
          </a:p>
        </p:txBody>
      </p:sp>
      <p:sp>
        <p:nvSpPr>
          <p:cNvPr id="5" name="Text Placeholder 4">
            <a:extLst>
              <a:ext uri="{FF2B5EF4-FFF2-40B4-BE49-F238E27FC236}">
                <a16:creationId xmlns:a16="http://schemas.microsoft.com/office/drawing/2014/main" id="{8BE312FD-9B0B-4A40-971B-CA998DFE3DE8}"/>
              </a:ext>
            </a:extLst>
          </p:cNvPr>
          <p:cNvSpPr>
            <a:spLocks noGrp="1"/>
          </p:cNvSpPr>
          <p:nvPr>
            <p:ph type="body" sz="quarter" idx="10"/>
          </p:nvPr>
        </p:nvSpPr>
        <p:spPr>
          <a:xfrm>
            <a:off x="586390" y="1434370"/>
            <a:ext cx="11018520" cy="3508653"/>
          </a:xfrm>
        </p:spPr>
        <p:txBody>
          <a:bodyPr/>
          <a:lstStyle/>
          <a:p>
            <a:pPr algn="l"/>
            <a:r>
              <a:rPr lang="en-US" sz="2000" b="0" i="0">
                <a:solidFill>
                  <a:srgbClr val="171717"/>
                </a:solidFill>
                <a:effectLst/>
                <a:latin typeface="Segoe UI" panose="020B0502040204020203" pitchFamily="34" charset="0"/>
              </a:rPr>
              <a:t>There are three well-known deployment models for cloud computing:</a:t>
            </a:r>
          </a:p>
          <a:p>
            <a:pPr algn="l"/>
            <a:r>
              <a:rPr lang="en-US" sz="1000">
                <a:solidFill>
                  <a:srgbClr val="171717"/>
                </a:solidFill>
                <a:latin typeface="Segoe UI" panose="020B0502040204020203" pitchFamily="34" charset="0"/>
              </a:rPr>
              <a:t> </a:t>
            </a:r>
            <a:endParaRPr lang="en-US" sz="2000" b="0" i="0">
              <a:solidFill>
                <a:srgbClr val="171717"/>
              </a:solidFill>
              <a:effectLst/>
              <a:latin typeface="Segoe UI" panose="020B0502040204020203" pitchFamily="34" charset="0"/>
            </a:endParaRPr>
          </a:p>
          <a:p>
            <a:pPr marL="571500" lvl="1" indent="-342900">
              <a:buFont typeface="Arial" panose="020B0604020202020204" pitchFamily="34" charset="0"/>
              <a:buChar char="•"/>
            </a:pPr>
            <a:r>
              <a:rPr lang="en-US" b="0" i="0">
                <a:solidFill>
                  <a:srgbClr val="171717"/>
                </a:solidFill>
                <a:effectLst/>
                <a:latin typeface="+mj-lt"/>
              </a:rPr>
              <a:t>Public cloud: </a:t>
            </a:r>
            <a:r>
              <a:rPr lang="en-US" b="0" i="0">
                <a:solidFill>
                  <a:srgbClr val="171717"/>
                </a:solidFill>
                <a:effectLst/>
                <a:latin typeface="Segoe UI" panose="020B0502040204020203" pitchFamily="34" charset="0"/>
              </a:rPr>
              <a:t>Services are offered over the public internet and available to anyone who wants to purchase them. Cloud resources like servers and storage are owned and operated by a third-party cloud service provider and delivered over the internet.</a:t>
            </a:r>
          </a:p>
          <a:p>
            <a:pPr marL="571500" lvl="1" indent="-342900">
              <a:buFont typeface="Arial" panose="020B0604020202020204" pitchFamily="34" charset="0"/>
              <a:buChar char="•"/>
            </a:pPr>
            <a:endParaRPr lang="en-US" sz="1000" b="0" i="0">
              <a:solidFill>
                <a:srgbClr val="171717"/>
              </a:solidFill>
              <a:effectLst/>
              <a:latin typeface="Segoe UI" panose="020B0502040204020203" pitchFamily="34" charset="0"/>
            </a:endParaRPr>
          </a:p>
          <a:p>
            <a:pPr marL="571500" lvl="1" indent="-342900">
              <a:buFont typeface="Arial" panose="020B0604020202020204" pitchFamily="34" charset="0"/>
              <a:buChar char="•"/>
            </a:pPr>
            <a:r>
              <a:rPr lang="en-US" b="0" i="0">
                <a:solidFill>
                  <a:srgbClr val="171717"/>
                </a:solidFill>
                <a:effectLst/>
                <a:latin typeface="+mj-lt"/>
              </a:rPr>
              <a:t>Private cloud: </a:t>
            </a:r>
            <a:r>
              <a:rPr lang="en-US" b="0" i="0">
                <a:solidFill>
                  <a:srgbClr val="171717"/>
                </a:solidFill>
                <a:effectLst/>
                <a:latin typeface="Segoe UI" panose="020B0502040204020203" pitchFamily="34" charset="0"/>
              </a:rPr>
              <a:t>Computing resources are used exclusively by users from one business or organization. A private cloud can be physically located at your organization's on-site datacenter. It also can be hosted by a third-party service provider.</a:t>
            </a:r>
          </a:p>
          <a:p>
            <a:pPr marL="571500" lvl="1" indent="-342900">
              <a:buFont typeface="Arial" panose="020B0604020202020204" pitchFamily="34" charset="0"/>
              <a:buChar char="•"/>
            </a:pPr>
            <a:endParaRPr lang="en-US" sz="1000" b="0" i="0">
              <a:solidFill>
                <a:srgbClr val="171717"/>
              </a:solidFill>
              <a:effectLst/>
              <a:latin typeface="Segoe UI" panose="020B0502040204020203" pitchFamily="34" charset="0"/>
            </a:endParaRPr>
          </a:p>
          <a:p>
            <a:pPr marL="571500" lvl="1" indent="-342900">
              <a:buFont typeface="Arial" panose="020B0604020202020204" pitchFamily="34" charset="0"/>
              <a:buChar char="•"/>
            </a:pPr>
            <a:r>
              <a:rPr lang="en-US">
                <a:solidFill>
                  <a:srgbClr val="171717"/>
                </a:solidFill>
                <a:latin typeface="+mj-lt"/>
              </a:rPr>
              <a:t>H</a:t>
            </a:r>
            <a:r>
              <a:rPr lang="en-US" b="0" i="0">
                <a:solidFill>
                  <a:srgbClr val="171717"/>
                </a:solidFill>
                <a:effectLst/>
                <a:latin typeface="+mj-lt"/>
              </a:rPr>
              <a:t>ybrid cloud: </a:t>
            </a:r>
            <a:r>
              <a:rPr lang="en-US" b="0" i="0">
                <a:solidFill>
                  <a:srgbClr val="171717"/>
                </a:solidFill>
                <a:effectLst/>
                <a:latin typeface="Segoe UI" panose="020B0502040204020203" pitchFamily="34" charset="0"/>
              </a:rPr>
              <a:t>This computing environment combines a public cloud and a private cloud by allowing data and applications to be shared between them.</a:t>
            </a:r>
          </a:p>
        </p:txBody>
      </p:sp>
    </p:spTree>
    <p:extLst>
      <p:ext uri="{BB962C8B-B14F-4D97-AF65-F5344CB8AC3E}">
        <p14:creationId xmlns:p14="http://schemas.microsoft.com/office/powerpoint/2010/main" val="404314738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Types of clouds</a:t>
            </a:r>
          </a:p>
        </p:txBody>
      </p:sp>
      <p:pic>
        <p:nvPicPr>
          <p:cNvPr id="4098" name="Picture 2" descr="Illustration showing the cloud computing continuum.">
            <a:extLst>
              <a:ext uri="{FF2B5EF4-FFF2-40B4-BE49-F238E27FC236}">
                <a16:creationId xmlns:a16="http://schemas.microsoft.com/office/drawing/2014/main" id="{2EAB42E1-A1FB-484C-8E20-18F31C3C43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9375" y="1175947"/>
            <a:ext cx="6953250" cy="4639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91009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4200" y="2321004"/>
            <a:ext cx="8426450" cy="1107996"/>
          </a:xfrm>
        </p:spPr>
        <p:txBody>
          <a:bodyPr/>
          <a:lstStyle/>
          <a:p>
            <a:r>
              <a:rPr lang="en-US"/>
              <a:t>Getting started with Cloud computing</a:t>
            </a:r>
          </a:p>
        </p:txBody>
      </p:sp>
    </p:spTree>
    <p:extLst>
      <p:ext uri="{BB962C8B-B14F-4D97-AF65-F5344CB8AC3E}">
        <p14:creationId xmlns:p14="http://schemas.microsoft.com/office/powerpoint/2010/main" val="110865045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Public cloud</a:t>
            </a:r>
          </a:p>
        </p:txBody>
      </p:sp>
      <p:pic>
        <p:nvPicPr>
          <p:cNvPr id="1026" name="Picture 2" descr="Public cloud">
            <a:extLst>
              <a:ext uri="{FF2B5EF4-FFF2-40B4-BE49-F238E27FC236}">
                <a16:creationId xmlns:a16="http://schemas.microsoft.com/office/drawing/2014/main" id="{BB250FF7-2108-4811-A16F-F6D9332341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6625" y="1309687"/>
            <a:ext cx="5238750" cy="4238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94651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Private cloud</a:t>
            </a:r>
          </a:p>
        </p:txBody>
      </p:sp>
      <p:pic>
        <p:nvPicPr>
          <p:cNvPr id="2050" name="Picture 2" descr="Private cloud">
            <a:extLst>
              <a:ext uri="{FF2B5EF4-FFF2-40B4-BE49-F238E27FC236}">
                <a16:creationId xmlns:a16="http://schemas.microsoft.com/office/drawing/2014/main" id="{DFC96031-39CC-4EF8-8146-5C85A83524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6625" y="1423987"/>
            <a:ext cx="5238750" cy="4010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2263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Hybrid cloud</a:t>
            </a:r>
          </a:p>
        </p:txBody>
      </p:sp>
      <p:pic>
        <p:nvPicPr>
          <p:cNvPr id="3074" name="Picture 2" descr="Hybrid cloud">
            <a:extLst>
              <a:ext uri="{FF2B5EF4-FFF2-40B4-BE49-F238E27FC236}">
                <a16:creationId xmlns:a16="http://schemas.microsoft.com/office/drawing/2014/main" id="{3B1A3C31-F9CF-4012-BA81-970D88A6B7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6625" y="1404937"/>
            <a:ext cx="5238750" cy="4048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21695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pPr algn="l"/>
            <a:r>
              <a:rPr lang="en-IN" i="0">
                <a:solidFill>
                  <a:srgbClr val="171717"/>
                </a:solidFill>
                <a:effectLst/>
              </a:rPr>
              <a:t>Major cloud providers</a:t>
            </a:r>
          </a:p>
        </p:txBody>
      </p:sp>
      <p:sp>
        <p:nvSpPr>
          <p:cNvPr id="2" name="Text Placeholder 1">
            <a:extLst>
              <a:ext uri="{FF2B5EF4-FFF2-40B4-BE49-F238E27FC236}">
                <a16:creationId xmlns:a16="http://schemas.microsoft.com/office/drawing/2014/main" id="{6A33754D-9741-4776-A98B-87DA639A8CBD}"/>
              </a:ext>
            </a:extLst>
          </p:cNvPr>
          <p:cNvSpPr>
            <a:spLocks noGrp="1"/>
          </p:cNvSpPr>
          <p:nvPr>
            <p:ph type="body" sz="quarter" idx="10"/>
          </p:nvPr>
        </p:nvSpPr>
        <p:spPr>
          <a:xfrm>
            <a:off x="584200" y="1435497"/>
            <a:ext cx="11018520" cy="430887"/>
          </a:xfrm>
        </p:spPr>
        <p:txBody>
          <a:bodyPr/>
          <a:lstStyle/>
          <a:p>
            <a:pPr marL="0" indent="0">
              <a:buNone/>
            </a:pPr>
            <a:r>
              <a:rPr lang="en-IN">
                <a:latin typeface="+mj-lt"/>
              </a:rPr>
              <a:t>1. Microsoft Azure</a:t>
            </a:r>
          </a:p>
        </p:txBody>
      </p:sp>
      <p:sp>
        <p:nvSpPr>
          <p:cNvPr id="5" name="Text Placeholder 1">
            <a:extLst>
              <a:ext uri="{FF2B5EF4-FFF2-40B4-BE49-F238E27FC236}">
                <a16:creationId xmlns:a16="http://schemas.microsoft.com/office/drawing/2014/main" id="{715BF8E8-7AF8-4161-B3E5-23E12EF225E5}"/>
              </a:ext>
            </a:extLst>
          </p:cNvPr>
          <p:cNvSpPr txBox="1">
            <a:spLocks/>
          </p:cNvSpPr>
          <p:nvPr/>
        </p:nvSpPr>
        <p:spPr>
          <a:xfrm>
            <a:off x="584200" y="2075239"/>
            <a:ext cx="11018520" cy="344709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en-US" sz="2000" i="0">
                <a:solidFill>
                  <a:srgbClr val="171717"/>
                </a:solidFill>
                <a:effectLst/>
                <a:latin typeface="+mj-lt"/>
              </a:rPr>
              <a:t>Compute:</a:t>
            </a:r>
          </a:p>
          <a:p>
            <a:pPr lvl="1"/>
            <a:r>
              <a:rPr lang="en-US" b="0">
                <a:solidFill>
                  <a:srgbClr val="171717"/>
                </a:solidFill>
              </a:rPr>
              <a:t>Virtual Machines</a:t>
            </a:r>
          </a:p>
          <a:p>
            <a:pPr lvl="1"/>
            <a:r>
              <a:rPr lang="en-US" i="0">
                <a:solidFill>
                  <a:srgbClr val="171717"/>
                </a:solidFill>
                <a:effectLst/>
              </a:rPr>
              <a:t>Machines could run Windows or any flavors of Linux</a:t>
            </a:r>
          </a:p>
          <a:p>
            <a:pPr lvl="1"/>
            <a:endParaRPr lang="en-US" sz="1000" b="0" i="0">
              <a:solidFill>
                <a:srgbClr val="171717"/>
              </a:solidFill>
              <a:effectLst/>
            </a:endParaRPr>
          </a:p>
          <a:p>
            <a:pPr marL="0" indent="0" algn="l">
              <a:buNone/>
            </a:pPr>
            <a:r>
              <a:rPr lang="en-US" sz="2000" b="1" i="0">
                <a:solidFill>
                  <a:srgbClr val="171717"/>
                </a:solidFill>
                <a:effectLst/>
                <a:latin typeface="+mj-lt"/>
              </a:rPr>
              <a:t>Storage</a:t>
            </a:r>
            <a:r>
              <a:rPr lang="en-US" sz="2000" b="0" i="0">
                <a:solidFill>
                  <a:srgbClr val="171717"/>
                </a:solidFill>
                <a:effectLst/>
                <a:latin typeface="+mj-lt"/>
              </a:rPr>
              <a:t>: </a:t>
            </a:r>
            <a:r>
              <a:rPr lang="en-US" sz="2000" b="0" i="0">
                <a:solidFill>
                  <a:srgbClr val="171717"/>
                </a:solidFill>
                <a:effectLst/>
                <a:latin typeface="Segoe UI" panose="020B0502040204020203" pitchFamily="34" charset="0"/>
              </a:rPr>
              <a:t>Azure offers several storage solutions, including: </a:t>
            </a:r>
          </a:p>
          <a:p>
            <a:pPr lvl="1"/>
            <a:r>
              <a:rPr lang="en-US" b="0" i="0">
                <a:solidFill>
                  <a:srgbClr val="171717"/>
                </a:solidFill>
                <a:effectLst/>
                <a:latin typeface="Segoe UI" panose="020B0502040204020203" pitchFamily="34" charset="0"/>
              </a:rPr>
              <a:t>Azure Blob storage</a:t>
            </a:r>
          </a:p>
          <a:p>
            <a:pPr lvl="1"/>
            <a:r>
              <a:rPr lang="en-US" b="0" i="0">
                <a:solidFill>
                  <a:srgbClr val="171717"/>
                </a:solidFill>
                <a:effectLst/>
                <a:latin typeface="Segoe UI" panose="020B0502040204020203" pitchFamily="34" charset="0"/>
              </a:rPr>
              <a:t>Azure Table</a:t>
            </a:r>
          </a:p>
          <a:p>
            <a:pPr lvl="1"/>
            <a:r>
              <a:rPr lang="en-US" b="0" i="0">
                <a:solidFill>
                  <a:srgbClr val="171717"/>
                </a:solidFill>
                <a:effectLst/>
                <a:latin typeface="Segoe UI" panose="020B0502040204020203" pitchFamily="34" charset="0"/>
              </a:rPr>
              <a:t>Azure File Storage</a:t>
            </a:r>
          </a:p>
          <a:p>
            <a:pPr lvl="1"/>
            <a:r>
              <a:rPr lang="en-US" b="0" i="0">
                <a:solidFill>
                  <a:srgbClr val="171717"/>
                </a:solidFill>
                <a:effectLst/>
                <a:latin typeface="Segoe UI" panose="020B0502040204020203" pitchFamily="34" charset="0"/>
              </a:rPr>
              <a:t>Azure Cosmos DB</a:t>
            </a:r>
          </a:p>
          <a:p>
            <a:pPr lvl="1"/>
            <a:r>
              <a:rPr lang="en-US" b="0" i="0">
                <a:solidFill>
                  <a:srgbClr val="171717"/>
                </a:solidFill>
                <a:effectLst/>
                <a:latin typeface="Segoe UI" panose="020B0502040204020203" pitchFamily="34" charset="0"/>
              </a:rPr>
              <a:t>StorSimple</a:t>
            </a:r>
          </a:p>
        </p:txBody>
      </p:sp>
    </p:spTree>
    <p:extLst>
      <p:ext uri="{BB962C8B-B14F-4D97-AF65-F5344CB8AC3E}">
        <p14:creationId xmlns:p14="http://schemas.microsoft.com/office/powerpoint/2010/main" val="5839381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pPr algn="l"/>
            <a:r>
              <a:rPr lang="en-IN" i="0">
                <a:solidFill>
                  <a:srgbClr val="171717"/>
                </a:solidFill>
                <a:effectLst/>
              </a:rPr>
              <a:t>Major cloud providers</a:t>
            </a:r>
          </a:p>
        </p:txBody>
      </p:sp>
      <p:sp>
        <p:nvSpPr>
          <p:cNvPr id="2" name="Text Placeholder 1">
            <a:extLst>
              <a:ext uri="{FF2B5EF4-FFF2-40B4-BE49-F238E27FC236}">
                <a16:creationId xmlns:a16="http://schemas.microsoft.com/office/drawing/2014/main" id="{6A33754D-9741-4776-A98B-87DA639A8CBD}"/>
              </a:ext>
            </a:extLst>
          </p:cNvPr>
          <p:cNvSpPr>
            <a:spLocks noGrp="1"/>
          </p:cNvSpPr>
          <p:nvPr>
            <p:ph type="body" sz="quarter" idx="10"/>
          </p:nvPr>
        </p:nvSpPr>
        <p:spPr>
          <a:xfrm>
            <a:off x="584200" y="1435497"/>
            <a:ext cx="11018520" cy="430887"/>
          </a:xfrm>
        </p:spPr>
        <p:txBody>
          <a:bodyPr/>
          <a:lstStyle/>
          <a:p>
            <a:pPr marL="0" indent="0">
              <a:buNone/>
            </a:pPr>
            <a:r>
              <a:rPr lang="en-IN">
                <a:latin typeface="+mj-lt"/>
              </a:rPr>
              <a:t>1. Microsoft Azure</a:t>
            </a:r>
          </a:p>
        </p:txBody>
      </p:sp>
      <p:sp>
        <p:nvSpPr>
          <p:cNvPr id="5" name="Text Placeholder 1">
            <a:extLst>
              <a:ext uri="{FF2B5EF4-FFF2-40B4-BE49-F238E27FC236}">
                <a16:creationId xmlns:a16="http://schemas.microsoft.com/office/drawing/2014/main" id="{715BF8E8-7AF8-4161-B3E5-23E12EF225E5}"/>
              </a:ext>
            </a:extLst>
          </p:cNvPr>
          <p:cNvSpPr txBox="1">
            <a:spLocks/>
          </p:cNvSpPr>
          <p:nvPr/>
        </p:nvSpPr>
        <p:spPr>
          <a:xfrm>
            <a:off x="584200" y="2075239"/>
            <a:ext cx="11018520" cy="344709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en-US" sz="2000" b="1" i="0">
                <a:solidFill>
                  <a:srgbClr val="171717"/>
                </a:solidFill>
                <a:effectLst/>
                <a:latin typeface="+mj-lt"/>
              </a:rPr>
              <a:t>Networking</a:t>
            </a:r>
            <a:r>
              <a:rPr lang="en-US" sz="2000" b="0" i="0">
                <a:solidFill>
                  <a:srgbClr val="171717"/>
                </a:solidFill>
                <a:effectLst/>
                <a:latin typeface="+mj-lt"/>
              </a:rPr>
              <a:t>:</a:t>
            </a:r>
            <a:endParaRPr lang="en-US" sz="2000" b="0" i="0">
              <a:solidFill>
                <a:srgbClr val="171717"/>
              </a:solidFill>
              <a:effectLst/>
              <a:latin typeface="Segoe UI" panose="020B0502040204020203" pitchFamily="34" charset="0"/>
            </a:endParaRPr>
          </a:p>
          <a:p>
            <a:pPr lvl="1"/>
            <a:r>
              <a:rPr lang="en-US" b="0" i="0">
                <a:solidFill>
                  <a:srgbClr val="171717"/>
                </a:solidFill>
                <a:effectLst/>
                <a:latin typeface="Segoe UI" panose="020B0502040204020203" pitchFamily="34" charset="0"/>
              </a:rPr>
              <a:t>Azure Virtual Network</a:t>
            </a:r>
          </a:p>
          <a:p>
            <a:pPr lvl="1"/>
            <a:r>
              <a:rPr lang="en-US" b="0" i="0">
                <a:solidFill>
                  <a:srgbClr val="171717"/>
                </a:solidFill>
                <a:effectLst/>
                <a:latin typeface="Segoe UI" panose="020B0502040204020203" pitchFamily="34" charset="0"/>
              </a:rPr>
              <a:t>Azure ExpressRoute</a:t>
            </a:r>
            <a:endParaRPr lang="en-US">
              <a:solidFill>
                <a:srgbClr val="171717"/>
              </a:solidFill>
              <a:latin typeface="Segoe UI" panose="020B0502040204020203" pitchFamily="34" charset="0"/>
            </a:endParaRPr>
          </a:p>
          <a:p>
            <a:pPr lvl="1"/>
            <a:r>
              <a:rPr lang="en-US" b="0" i="0">
                <a:solidFill>
                  <a:srgbClr val="171717"/>
                </a:solidFill>
                <a:effectLst/>
                <a:latin typeface="Segoe UI" panose="020B0502040204020203" pitchFamily="34" charset="0"/>
              </a:rPr>
              <a:t>Azure Traffic Manager </a:t>
            </a:r>
          </a:p>
          <a:p>
            <a:pPr lvl="1"/>
            <a:endParaRPr lang="en-US" sz="1000" b="0" i="0">
              <a:solidFill>
                <a:srgbClr val="171717"/>
              </a:solidFill>
              <a:effectLst/>
              <a:latin typeface="Segoe UI" panose="020B0502040204020203" pitchFamily="34" charset="0"/>
            </a:endParaRPr>
          </a:p>
          <a:p>
            <a:pPr marL="0" indent="0" algn="l">
              <a:buNone/>
            </a:pPr>
            <a:r>
              <a:rPr lang="en-US" sz="2000" b="1" i="0">
                <a:solidFill>
                  <a:srgbClr val="171717"/>
                </a:solidFill>
                <a:effectLst/>
                <a:latin typeface="+mj-lt"/>
              </a:rPr>
              <a:t>PaaS products</a:t>
            </a:r>
            <a:r>
              <a:rPr lang="en-US" sz="2000" b="0" i="0">
                <a:solidFill>
                  <a:srgbClr val="171717"/>
                </a:solidFill>
                <a:effectLst/>
                <a:latin typeface="+mj-lt"/>
              </a:rPr>
              <a:t>: </a:t>
            </a:r>
            <a:r>
              <a:rPr lang="en-US" sz="2000" b="0" i="0">
                <a:solidFill>
                  <a:srgbClr val="171717"/>
                </a:solidFill>
                <a:effectLst/>
                <a:latin typeface="Segoe UI" panose="020B0502040204020203" pitchFamily="34" charset="0"/>
              </a:rPr>
              <a:t>Azure offers several PaaS products: </a:t>
            </a:r>
          </a:p>
          <a:p>
            <a:pPr lvl="1"/>
            <a:r>
              <a:rPr lang="en-US" b="0" i="0">
                <a:solidFill>
                  <a:srgbClr val="171717"/>
                </a:solidFill>
                <a:effectLst/>
                <a:latin typeface="Segoe UI" panose="020B0502040204020203" pitchFamily="34" charset="0"/>
              </a:rPr>
              <a:t>Web Apps feature </a:t>
            </a:r>
          </a:p>
          <a:p>
            <a:pPr lvl="1"/>
            <a:r>
              <a:rPr lang="en-US" b="0" i="0">
                <a:solidFill>
                  <a:srgbClr val="171717"/>
                </a:solidFill>
                <a:effectLst/>
                <a:latin typeface="Segoe UI" panose="020B0502040204020203" pitchFamily="34" charset="0"/>
              </a:rPr>
              <a:t>Azure Functions</a:t>
            </a:r>
          </a:p>
          <a:p>
            <a:pPr lvl="1"/>
            <a:r>
              <a:rPr lang="en-US" b="0" i="0">
                <a:solidFill>
                  <a:srgbClr val="171717"/>
                </a:solidFill>
                <a:effectLst/>
                <a:latin typeface="Segoe UI" panose="020B0502040204020203" pitchFamily="34" charset="0"/>
              </a:rPr>
              <a:t>HDInsight</a:t>
            </a:r>
          </a:p>
          <a:p>
            <a:pPr lvl="1"/>
            <a:r>
              <a:rPr lang="en-US" b="0" i="0">
                <a:solidFill>
                  <a:srgbClr val="171717"/>
                </a:solidFill>
                <a:effectLst/>
                <a:latin typeface="Segoe UI" panose="020B0502040204020203" pitchFamily="34" charset="0"/>
              </a:rPr>
              <a:t>Azure Kubernetes Service and Azure Machine Learning.</a:t>
            </a:r>
          </a:p>
        </p:txBody>
      </p:sp>
    </p:spTree>
    <p:extLst>
      <p:ext uri="{BB962C8B-B14F-4D97-AF65-F5344CB8AC3E}">
        <p14:creationId xmlns:p14="http://schemas.microsoft.com/office/powerpoint/2010/main" val="30024186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pPr algn="l"/>
            <a:r>
              <a:rPr lang="en-IN" i="0">
                <a:solidFill>
                  <a:srgbClr val="171717"/>
                </a:solidFill>
                <a:effectLst/>
              </a:rPr>
              <a:t>Major cloud providers</a:t>
            </a:r>
          </a:p>
        </p:txBody>
      </p:sp>
      <p:sp>
        <p:nvSpPr>
          <p:cNvPr id="2" name="Text Placeholder 1">
            <a:extLst>
              <a:ext uri="{FF2B5EF4-FFF2-40B4-BE49-F238E27FC236}">
                <a16:creationId xmlns:a16="http://schemas.microsoft.com/office/drawing/2014/main" id="{6A33754D-9741-4776-A98B-87DA639A8CBD}"/>
              </a:ext>
            </a:extLst>
          </p:cNvPr>
          <p:cNvSpPr>
            <a:spLocks noGrp="1"/>
          </p:cNvSpPr>
          <p:nvPr>
            <p:ph type="body" sz="quarter" idx="10"/>
          </p:nvPr>
        </p:nvSpPr>
        <p:spPr>
          <a:xfrm>
            <a:off x="584200" y="1435497"/>
            <a:ext cx="11018520" cy="430887"/>
          </a:xfrm>
        </p:spPr>
        <p:txBody>
          <a:bodyPr/>
          <a:lstStyle/>
          <a:p>
            <a:pPr marL="0" indent="0">
              <a:buNone/>
            </a:pPr>
            <a:r>
              <a:rPr lang="en-IN" kern="1200" spc="0" baseline="0">
                <a:gradFill>
                  <a:gsLst>
                    <a:gs pos="1250">
                      <a:srgbClr val="000000"/>
                    </a:gs>
                    <a:gs pos="100000">
                      <a:srgbClr val="000000"/>
                    </a:gs>
                  </a:gsLst>
                  <a:lin ang="5400000" scaled="0"/>
                </a:gradFill>
                <a:effectLst/>
                <a:latin typeface="Segoe UI Semibold" panose="020B0702040204020203" pitchFamily="34" charset="0"/>
                <a:ea typeface="+mn-ea"/>
                <a:cs typeface="Segoe UI Semilight" panose="020B0402040204020203" pitchFamily="34" charset="0"/>
              </a:rPr>
              <a:t>2. OpenStack</a:t>
            </a:r>
            <a:endParaRPr lang="en-IN">
              <a:effectLst/>
            </a:endParaRPr>
          </a:p>
        </p:txBody>
      </p:sp>
      <p:sp>
        <p:nvSpPr>
          <p:cNvPr id="5" name="Text Placeholder 1">
            <a:extLst>
              <a:ext uri="{FF2B5EF4-FFF2-40B4-BE49-F238E27FC236}">
                <a16:creationId xmlns:a16="http://schemas.microsoft.com/office/drawing/2014/main" id="{715BF8E8-7AF8-4161-B3E5-23E12EF225E5}"/>
              </a:ext>
            </a:extLst>
          </p:cNvPr>
          <p:cNvSpPr txBox="1">
            <a:spLocks/>
          </p:cNvSpPr>
          <p:nvPr/>
        </p:nvSpPr>
        <p:spPr>
          <a:xfrm>
            <a:off x="584200" y="2075239"/>
            <a:ext cx="11018520" cy="3347070"/>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indent="0" algn="l" rtl="0" eaLnBrk="1" fontAlgn="auto" latinLnBrk="0" hangingPunct="1">
              <a:spcBef>
                <a:spcPts val="480"/>
              </a:spcBef>
              <a:spcAft>
                <a:spcPts val="0"/>
              </a:spcAft>
              <a:buNone/>
            </a:pPr>
            <a:r>
              <a:rPr lang="en-US" sz="2000" b="1" i="0" kern="1200" spc="0" baseline="0">
                <a:solidFill>
                  <a:srgbClr val="171717"/>
                </a:solidFill>
                <a:effectLst/>
                <a:latin typeface="+mj-lt"/>
                <a:ea typeface="+mn-ea"/>
                <a:cs typeface="Segoe UI Semilight" panose="020B0402040204020203" pitchFamily="34" charset="0"/>
              </a:rPr>
              <a:t>Compute</a:t>
            </a:r>
            <a:r>
              <a:rPr lang="en-US" sz="2000" b="0" i="0" kern="1200" spc="0" baseline="0">
                <a:solidFill>
                  <a:srgbClr val="171717"/>
                </a:solidFill>
                <a:effectLst/>
                <a:latin typeface="+mj-lt"/>
                <a:ea typeface="+mn-ea"/>
                <a:cs typeface="Segoe UI Semilight" panose="020B0402040204020203" pitchFamily="34" charset="0"/>
              </a:rPr>
              <a:t>: </a:t>
            </a:r>
          </a:p>
          <a:p>
            <a:pPr lvl="1">
              <a:spcBef>
                <a:spcPts val="480"/>
              </a:spcBef>
            </a:pPr>
            <a:r>
              <a:rPr lang="en-US">
                <a:solidFill>
                  <a:srgbClr val="171717"/>
                </a:solidFill>
                <a:latin typeface="+mn-lt"/>
              </a:rPr>
              <a:t>S</a:t>
            </a:r>
            <a:r>
              <a:rPr lang="en-US" b="0" i="0" kern="1200" spc="0" baseline="0">
                <a:solidFill>
                  <a:srgbClr val="171717"/>
                </a:solidFill>
                <a:effectLst/>
                <a:latin typeface="+mn-lt"/>
                <a:ea typeface="+mn-ea"/>
                <a:cs typeface="Segoe UI Semilight" panose="020B0402040204020203" pitchFamily="34" charset="0"/>
              </a:rPr>
              <a:t>imilar services to public cloud counterparts.</a:t>
            </a:r>
          </a:p>
          <a:p>
            <a:pPr lvl="1">
              <a:spcBef>
                <a:spcPts val="480"/>
              </a:spcBef>
            </a:pPr>
            <a:r>
              <a:rPr lang="en-US" b="0" i="0" kern="1200" spc="0" baseline="0">
                <a:solidFill>
                  <a:srgbClr val="171717"/>
                </a:solidFill>
                <a:effectLst/>
                <a:latin typeface="+mn-lt"/>
                <a:ea typeface="+mn-ea"/>
                <a:cs typeface="Segoe UI Semilight" panose="020B0402040204020203" pitchFamily="34" charset="0"/>
              </a:rPr>
              <a:t>OpenStack's compute system called Nova.</a:t>
            </a:r>
          </a:p>
          <a:p>
            <a:pPr marL="0" indent="0">
              <a:spcBef>
                <a:spcPts val="480"/>
              </a:spcBef>
              <a:buNone/>
            </a:pPr>
            <a:endParaRPr lang="en-US" sz="1000" b="0" i="0" kern="1200" spc="0" baseline="0">
              <a:solidFill>
                <a:srgbClr val="171717"/>
              </a:solidFill>
              <a:effectLst/>
              <a:latin typeface="+mn-lt"/>
              <a:ea typeface="+mn-ea"/>
              <a:cs typeface="Segoe UI Semilight" panose="020B0402040204020203" pitchFamily="34" charset="0"/>
            </a:endParaRPr>
          </a:p>
          <a:p>
            <a:pPr marL="0" marR="0" indent="0" algn="l" rtl="0" eaLnBrk="1" fontAlgn="auto" latinLnBrk="0" hangingPunct="1">
              <a:spcBef>
                <a:spcPts val="480"/>
              </a:spcBef>
              <a:spcAft>
                <a:spcPts val="0"/>
              </a:spcAft>
              <a:buNone/>
            </a:pPr>
            <a:r>
              <a:rPr lang="en-US" sz="2000" b="1" i="0" kern="1200" spc="0" baseline="0">
                <a:solidFill>
                  <a:srgbClr val="171717"/>
                </a:solidFill>
                <a:effectLst/>
                <a:latin typeface="+mj-lt"/>
                <a:ea typeface="+mn-ea"/>
                <a:cs typeface="Segoe UI Semilight" panose="020B0402040204020203" pitchFamily="34" charset="0"/>
              </a:rPr>
              <a:t>Storage</a:t>
            </a:r>
            <a:r>
              <a:rPr lang="en-US" sz="2000" b="0" i="0" kern="1200" spc="0" baseline="0">
                <a:solidFill>
                  <a:srgbClr val="171717"/>
                </a:solidFill>
                <a:effectLst/>
                <a:latin typeface="+mj-lt"/>
                <a:ea typeface="+mn-ea"/>
                <a:cs typeface="Segoe UI Semilight" panose="020B0402040204020203" pitchFamily="34" charset="0"/>
              </a:rPr>
              <a:t>:</a:t>
            </a:r>
            <a:endParaRPr lang="en-US" sz="2000" b="0" i="0" kern="1200" spc="0" baseline="0">
              <a:solidFill>
                <a:srgbClr val="171717"/>
              </a:solidFill>
              <a:effectLst/>
              <a:latin typeface="+mn-lt"/>
              <a:ea typeface="+mn-ea"/>
              <a:cs typeface="Segoe UI Semilight" panose="020B0402040204020203" pitchFamily="34" charset="0"/>
            </a:endParaRPr>
          </a:p>
          <a:p>
            <a:pPr lvl="1">
              <a:spcBef>
                <a:spcPts val="480"/>
              </a:spcBef>
            </a:pPr>
            <a:r>
              <a:rPr lang="en-US">
                <a:solidFill>
                  <a:srgbClr val="171717"/>
                </a:solidFill>
                <a:latin typeface="+mn-lt"/>
              </a:rPr>
              <a:t>A</a:t>
            </a:r>
            <a:r>
              <a:rPr lang="en-US" b="0" i="0" kern="1200" spc="0" baseline="0">
                <a:solidFill>
                  <a:srgbClr val="171717"/>
                </a:solidFill>
                <a:effectLst/>
                <a:latin typeface="+mn-lt"/>
                <a:ea typeface="+mn-ea"/>
                <a:cs typeface="Segoe UI Semilight" panose="020B0402040204020203" pitchFamily="34" charset="0"/>
              </a:rPr>
              <a:t>n object storage service (called Swift) and </a:t>
            </a:r>
          </a:p>
          <a:p>
            <a:pPr lvl="1">
              <a:spcBef>
                <a:spcPts val="480"/>
              </a:spcBef>
            </a:pPr>
            <a:r>
              <a:rPr lang="en-US">
                <a:solidFill>
                  <a:srgbClr val="171717"/>
                </a:solidFill>
                <a:latin typeface="+mn-lt"/>
              </a:rPr>
              <a:t>A</a:t>
            </a:r>
            <a:r>
              <a:rPr lang="en-US" b="0" i="0" kern="1200" spc="0" baseline="0">
                <a:solidFill>
                  <a:srgbClr val="171717"/>
                </a:solidFill>
                <a:effectLst/>
                <a:latin typeface="+mn-lt"/>
                <a:ea typeface="+mn-ea"/>
                <a:cs typeface="Segoe UI Semilight" panose="020B0402040204020203" pitchFamily="34" charset="0"/>
              </a:rPr>
              <a:t> block storage service (called Cinder).</a:t>
            </a:r>
          </a:p>
          <a:p>
            <a:pPr>
              <a:spcBef>
                <a:spcPts val="480"/>
              </a:spcBef>
            </a:pPr>
            <a:endParaRPr lang="en-US" sz="1000" b="0" i="0" kern="1200" spc="0" baseline="0">
              <a:solidFill>
                <a:srgbClr val="171717"/>
              </a:solidFill>
              <a:effectLst/>
              <a:latin typeface="+mn-lt"/>
              <a:ea typeface="+mn-ea"/>
              <a:cs typeface="Segoe UI Semilight" panose="020B0402040204020203" pitchFamily="34" charset="0"/>
            </a:endParaRPr>
          </a:p>
          <a:p>
            <a:pPr marL="0" marR="0" indent="0" algn="l" rtl="0" eaLnBrk="1" fontAlgn="auto" latinLnBrk="0" hangingPunct="1">
              <a:spcBef>
                <a:spcPts val="480"/>
              </a:spcBef>
              <a:spcAft>
                <a:spcPts val="0"/>
              </a:spcAft>
              <a:buNone/>
            </a:pPr>
            <a:r>
              <a:rPr lang="en-US" sz="2000" b="1" i="0" kern="1200" spc="0" baseline="0">
                <a:solidFill>
                  <a:srgbClr val="171717"/>
                </a:solidFill>
                <a:effectLst/>
                <a:latin typeface="+mj-lt"/>
                <a:ea typeface="+mn-ea"/>
                <a:cs typeface="Segoe UI Semilight" panose="020B0402040204020203" pitchFamily="34" charset="0"/>
              </a:rPr>
              <a:t>Networking</a:t>
            </a:r>
            <a:r>
              <a:rPr lang="en-US" sz="2000" b="0" i="0" kern="1200" spc="0" baseline="0">
                <a:solidFill>
                  <a:srgbClr val="171717"/>
                </a:solidFill>
                <a:effectLst/>
                <a:latin typeface="+mj-lt"/>
                <a:ea typeface="+mn-ea"/>
                <a:cs typeface="Segoe UI Semilight" panose="020B0402040204020203" pitchFamily="34" charset="0"/>
              </a:rPr>
              <a:t>: </a:t>
            </a:r>
            <a:endParaRPr lang="en-US" sz="2000">
              <a:solidFill>
                <a:srgbClr val="171717"/>
              </a:solidFill>
              <a:latin typeface="+mj-lt"/>
            </a:endParaRPr>
          </a:p>
          <a:p>
            <a:pPr lvl="1">
              <a:spcBef>
                <a:spcPts val="480"/>
              </a:spcBef>
            </a:pPr>
            <a:r>
              <a:rPr lang="en-US" b="0" i="0" kern="1200" spc="0" baseline="0">
                <a:solidFill>
                  <a:srgbClr val="171717"/>
                </a:solidFill>
                <a:effectLst/>
                <a:latin typeface="+mn-lt"/>
                <a:ea typeface="+mn-ea"/>
                <a:cs typeface="Segoe UI Semilight" panose="020B0402040204020203" pitchFamily="34" charset="0"/>
              </a:rPr>
              <a:t>A pluggable, scalable, and API-driven system called Neutron.</a:t>
            </a:r>
            <a:endParaRPr lang="en-IN">
              <a:effectLst/>
              <a:latin typeface="+mn-lt"/>
            </a:endParaRPr>
          </a:p>
        </p:txBody>
      </p:sp>
    </p:spTree>
    <p:extLst>
      <p:ext uri="{BB962C8B-B14F-4D97-AF65-F5344CB8AC3E}">
        <p14:creationId xmlns:p14="http://schemas.microsoft.com/office/powerpoint/2010/main" val="390321559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pPr algn="l"/>
            <a:r>
              <a:rPr lang="en-IN" i="0">
                <a:solidFill>
                  <a:srgbClr val="171717"/>
                </a:solidFill>
                <a:effectLst/>
              </a:rPr>
              <a:t>Major cloud providers</a:t>
            </a:r>
          </a:p>
        </p:txBody>
      </p:sp>
      <p:sp>
        <p:nvSpPr>
          <p:cNvPr id="2" name="Text Placeholder 1">
            <a:extLst>
              <a:ext uri="{FF2B5EF4-FFF2-40B4-BE49-F238E27FC236}">
                <a16:creationId xmlns:a16="http://schemas.microsoft.com/office/drawing/2014/main" id="{6A33754D-9741-4776-A98B-87DA639A8CBD}"/>
              </a:ext>
            </a:extLst>
          </p:cNvPr>
          <p:cNvSpPr>
            <a:spLocks noGrp="1"/>
          </p:cNvSpPr>
          <p:nvPr>
            <p:ph type="body" sz="quarter" idx="10"/>
          </p:nvPr>
        </p:nvSpPr>
        <p:spPr>
          <a:xfrm>
            <a:off x="584200" y="1435497"/>
            <a:ext cx="11018520" cy="430887"/>
          </a:xfrm>
        </p:spPr>
        <p:txBody>
          <a:bodyPr/>
          <a:lstStyle/>
          <a:p>
            <a:pPr marL="0" indent="0" algn="l">
              <a:buNone/>
            </a:pPr>
            <a:r>
              <a:rPr lang="en-US" b="0" i="0">
                <a:solidFill>
                  <a:srgbClr val="171717"/>
                </a:solidFill>
                <a:effectLst/>
                <a:latin typeface="+mj-lt"/>
              </a:rPr>
              <a:t>2. OpenStack</a:t>
            </a:r>
          </a:p>
        </p:txBody>
      </p:sp>
      <p:sp>
        <p:nvSpPr>
          <p:cNvPr id="9" name="Text Placeholder 1">
            <a:extLst>
              <a:ext uri="{FF2B5EF4-FFF2-40B4-BE49-F238E27FC236}">
                <a16:creationId xmlns:a16="http://schemas.microsoft.com/office/drawing/2014/main" id="{93C7D66E-5CF6-4851-83FF-3B163544A649}"/>
              </a:ext>
            </a:extLst>
          </p:cNvPr>
          <p:cNvSpPr txBox="1">
            <a:spLocks/>
          </p:cNvSpPr>
          <p:nvPr/>
        </p:nvSpPr>
        <p:spPr>
          <a:xfrm>
            <a:off x="584200" y="2075239"/>
            <a:ext cx="11018520" cy="1661993"/>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en-US" sz="2000" b="1" i="0">
                <a:solidFill>
                  <a:srgbClr val="171717"/>
                </a:solidFill>
                <a:effectLst/>
                <a:latin typeface="+mj-lt"/>
              </a:rPr>
              <a:t>PaaS products</a:t>
            </a:r>
            <a:r>
              <a:rPr lang="en-US" sz="2000" b="0" i="0">
                <a:solidFill>
                  <a:srgbClr val="171717"/>
                </a:solidFill>
                <a:effectLst/>
                <a:latin typeface="+mj-lt"/>
              </a:rPr>
              <a:t>: </a:t>
            </a:r>
          </a:p>
          <a:p>
            <a:r>
              <a:rPr lang="en-US" sz="2000" b="0" i="0">
                <a:solidFill>
                  <a:srgbClr val="171717"/>
                </a:solidFill>
                <a:effectLst/>
                <a:latin typeface="Segoe UI" panose="020B0502040204020203" pitchFamily="34" charset="0"/>
              </a:rPr>
              <a:t>OpenStack itself does not have any PaaS services, but public cloud providers that are built on top of OpenStack have a few. </a:t>
            </a:r>
          </a:p>
          <a:p>
            <a:r>
              <a:rPr lang="en-US" sz="2000" b="0" i="0">
                <a:solidFill>
                  <a:srgbClr val="171717"/>
                </a:solidFill>
                <a:effectLst/>
                <a:latin typeface="Segoe UI" panose="020B0502040204020203" pitchFamily="34" charset="0"/>
              </a:rPr>
              <a:t>For example, Rackspace provides several platforms for website hosting and managed Hadoop clusters.</a:t>
            </a:r>
          </a:p>
        </p:txBody>
      </p:sp>
    </p:spTree>
    <p:extLst>
      <p:ext uri="{BB962C8B-B14F-4D97-AF65-F5344CB8AC3E}">
        <p14:creationId xmlns:p14="http://schemas.microsoft.com/office/powerpoint/2010/main" val="84137651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Cloud use cases</a:t>
            </a:r>
          </a:p>
        </p:txBody>
      </p:sp>
      <p:sp>
        <p:nvSpPr>
          <p:cNvPr id="2" name="Text Placeholder 1">
            <a:extLst>
              <a:ext uri="{FF2B5EF4-FFF2-40B4-BE49-F238E27FC236}">
                <a16:creationId xmlns:a16="http://schemas.microsoft.com/office/drawing/2014/main" id="{6A33754D-9741-4776-A98B-87DA639A8CBD}"/>
              </a:ext>
            </a:extLst>
          </p:cNvPr>
          <p:cNvSpPr>
            <a:spLocks noGrp="1"/>
          </p:cNvSpPr>
          <p:nvPr>
            <p:ph type="body" sz="quarter" idx="10"/>
          </p:nvPr>
        </p:nvSpPr>
        <p:spPr>
          <a:xfrm>
            <a:off x="584200" y="1435497"/>
            <a:ext cx="11018520" cy="4739759"/>
          </a:xfrm>
        </p:spPr>
        <p:txBody>
          <a:bodyPr/>
          <a:lstStyle/>
          <a:p>
            <a:pPr marL="457200" indent="-457200">
              <a:buFont typeface="+mj-lt"/>
              <a:buAutoNum type="arabicPeriod"/>
            </a:pPr>
            <a:r>
              <a:rPr lang="en-US" sz="2000">
                <a:solidFill>
                  <a:srgbClr val="171717"/>
                </a:solidFill>
                <a:latin typeface="+mj-lt"/>
              </a:rPr>
              <a:t>Web and mobile applications</a:t>
            </a:r>
          </a:p>
          <a:p>
            <a:pPr lvl="2"/>
            <a:r>
              <a:rPr lang="en-US" sz="2000">
                <a:solidFill>
                  <a:srgbClr val="171717"/>
                </a:solidFill>
                <a:latin typeface="+mn-lt"/>
              </a:rPr>
              <a:t>SaaS based</a:t>
            </a:r>
          </a:p>
          <a:p>
            <a:pPr lvl="2"/>
            <a:r>
              <a:rPr lang="en-US" sz="2000">
                <a:solidFill>
                  <a:srgbClr val="171717"/>
                </a:solidFill>
                <a:latin typeface="+mn-lt"/>
              </a:rPr>
              <a:t>PaaS based</a:t>
            </a:r>
          </a:p>
          <a:p>
            <a:pPr lvl="2"/>
            <a:r>
              <a:rPr lang="en-US" sz="2000">
                <a:solidFill>
                  <a:srgbClr val="171717"/>
                </a:solidFill>
                <a:latin typeface="+mn-lt"/>
              </a:rPr>
              <a:t>IaaS based</a:t>
            </a:r>
          </a:p>
          <a:p>
            <a:pPr marL="457200" indent="-457200">
              <a:buFont typeface="+mj-lt"/>
              <a:buAutoNum type="arabicPeriod"/>
            </a:pPr>
            <a:r>
              <a:rPr lang="en-US" sz="2000">
                <a:solidFill>
                  <a:srgbClr val="171717"/>
                </a:solidFill>
                <a:latin typeface="+mj-lt"/>
              </a:rPr>
              <a:t>Big data analytics</a:t>
            </a:r>
          </a:p>
          <a:p>
            <a:pPr marL="457200" indent="-457200">
              <a:buFont typeface="+mj-lt"/>
              <a:buAutoNum type="arabicPeriod"/>
            </a:pPr>
            <a:r>
              <a:rPr lang="en-US" sz="2000">
                <a:solidFill>
                  <a:srgbClr val="171717"/>
                </a:solidFill>
                <a:latin typeface="+mj-lt"/>
              </a:rPr>
              <a:t>On-demand high-performance computing</a:t>
            </a:r>
          </a:p>
          <a:p>
            <a:pPr marL="457200" indent="-457200">
              <a:buFont typeface="+mj-lt"/>
              <a:buAutoNum type="arabicPeriod"/>
            </a:pPr>
            <a:r>
              <a:rPr lang="en-US" sz="2000">
                <a:solidFill>
                  <a:srgbClr val="171717"/>
                </a:solidFill>
                <a:latin typeface="+mj-lt"/>
              </a:rPr>
              <a:t>Online storage and archival</a:t>
            </a:r>
          </a:p>
          <a:p>
            <a:pPr lvl="2"/>
            <a:r>
              <a:rPr lang="en-US" sz="2000" i="0">
                <a:solidFill>
                  <a:srgbClr val="171717"/>
                </a:solidFill>
                <a:effectLst/>
              </a:rPr>
              <a:t>Web-based object storage</a:t>
            </a:r>
          </a:p>
          <a:p>
            <a:pPr lvl="2"/>
            <a:r>
              <a:rPr lang="en-US" sz="2000" i="0">
                <a:solidFill>
                  <a:srgbClr val="171717"/>
                </a:solidFill>
                <a:effectLst/>
              </a:rPr>
              <a:t>Backup and recovery</a:t>
            </a:r>
          </a:p>
          <a:p>
            <a:pPr lvl="2"/>
            <a:r>
              <a:rPr lang="en-US" sz="2000" i="0">
                <a:solidFill>
                  <a:srgbClr val="171717"/>
                </a:solidFill>
                <a:effectLst/>
              </a:rPr>
              <a:t>Media streaming and content distribution:</a:t>
            </a:r>
          </a:p>
          <a:p>
            <a:pPr lvl="2"/>
            <a:r>
              <a:rPr lang="en-US" sz="2000" i="0">
                <a:solidFill>
                  <a:srgbClr val="171717"/>
                </a:solidFill>
                <a:effectLst/>
              </a:rPr>
              <a:t>Personal storage</a:t>
            </a:r>
            <a:endParaRPr lang="en-US" sz="2000">
              <a:solidFill>
                <a:srgbClr val="171717"/>
              </a:solidFill>
            </a:endParaRPr>
          </a:p>
          <a:p>
            <a:pPr marL="457200" indent="-457200">
              <a:buFont typeface="+mj-lt"/>
              <a:buAutoNum type="arabicPeriod"/>
            </a:pPr>
            <a:r>
              <a:rPr lang="en-US" sz="2000">
                <a:solidFill>
                  <a:srgbClr val="171717"/>
                </a:solidFill>
                <a:latin typeface="+mj-lt"/>
              </a:rPr>
              <a:t>Rapid application development and testing</a:t>
            </a:r>
          </a:p>
          <a:p>
            <a:endParaRPr lang="en-US" sz="2000" b="1">
              <a:solidFill>
                <a:srgbClr val="171717"/>
              </a:solidFill>
              <a:latin typeface="+mn-lt"/>
            </a:endParaRPr>
          </a:p>
        </p:txBody>
      </p:sp>
    </p:spTree>
    <p:extLst>
      <p:ext uri="{BB962C8B-B14F-4D97-AF65-F5344CB8AC3E}">
        <p14:creationId xmlns:p14="http://schemas.microsoft.com/office/powerpoint/2010/main" val="1386929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fade">
                                      <p:cBhvr>
                                        <p:cTn id="13" dur="500"/>
                                        <p:tgtEl>
                                          <p:spTgt spid="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fade">
                                      <p:cBhvr>
                                        <p:cTn id="16" dur="500"/>
                                        <p:tgtEl>
                                          <p:spTgt spid="2">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animEffect transition="in" filter="fade">
                                      <p:cBhvr>
                                        <p:cTn id="21" dur="500"/>
                                        <p:tgtEl>
                                          <p:spTgt spid="2">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
                                            <p:txEl>
                                              <p:pRg st="5" end="5"/>
                                            </p:txEl>
                                          </p:spTgt>
                                        </p:tgtEl>
                                        <p:attrNameLst>
                                          <p:attrName>style.visibility</p:attrName>
                                        </p:attrNameLst>
                                      </p:cBhvr>
                                      <p:to>
                                        <p:strVal val="visible"/>
                                      </p:to>
                                    </p:set>
                                    <p:animEffect transition="in" filter="fade">
                                      <p:cBhvr>
                                        <p:cTn id="26" dur="500"/>
                                        <p:tgtEl>
                                          <p:spTgt spid="2">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animEffect transition="in" filter="fade">
                                      <p:cBhvr>
                                        <p:cTn id="31" dur="500"/>
                                        <p:tgtEl>
                                          <p:spTgt spid="2">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
                                            <p:txEl>
                                              <p:pRg st="7" end="7"/>
                                            </p:txEl>
                                          </p:spTgt>
                                        </p:tgtEl>
                                        <p:attrNameLst>
                                          <p:attrName>style.visibility</p:attrName>
                                        </p:attrNameLst>
                                      </p:cBhvr>
                                      <p:to>
                                        <p:strVal val="visible"/>
                                      </p:to>
                                    </p:set>
                                    <p:animEffect transition="in" filter="fade">
                                      <p:cBhvr>
                                        <p:cTn id="34" dur="500"/>
                                        <p:tgtEl>
                                          <p:spTgt spid="2">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
                                            <p:txEl>
                                              <p:pRg st="8" end="8"/>
                                            </p:txEl>
                                          </p:spTgt>
                                        </p:tgtEl>
                                        <p:attrNameLst>
                                          <p:attrName>style.visibility</p:attrName>
                                        </p:attrNameLst>
                                      </p:cBhvr>
                                      <p:to>
                                        <p:strVal val="visible"/>
                                      </p:to>
                                    </p:set>
                                    <p:animEffect transition="in" filter="fade">
                                      <p:cBhvr>
                                        <p:cTn id="37" dur="500"/>
                                        <p:tgtEl>
                                          <p:spTgt spid="2">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
                                            <p:txEl>
                                              <p:pRg st="9" end="9"/>
                                            </p:txEl>
                                          </p:spTgt>
                                        </p:tgtEl>
                                        <p:attrNameLst>
                                          <p:attrName>style.visibility</p:attrName>
                                        </p:attrNameLst>
                                      </p:cBhvr>
                                      <p:to>
                                        <p:strVal val="visible"/>
                                      </p:to>
                                    </p:set>
                                    <p:animEffect transition="in" filter="fade">
                                      <p:cBhvr>
                                        <p:cTn id="40" dur="500"/>
                                        <p:tgtEl>
                                          <p:spTgt spid="2">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animEffect transition="in" filter="fade">
                                      <p:cBhvr>
                                        <p:cTn id="43" dur="500"/>
                                        <p:tgtEl>
                                          <p:spTgt spid="2">
                                            <p:txEl>
                                              <p:pRg st="10" end="1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
                                            <p:txEl>
                                              <p:pRg st="11" end="11"/>
                                            </p:txEl>
                                          </p:spTgt>
                                        </p:tgtEl>
                                        <p:attrNameLst>
                                          <p:attrName>style.visibility</p:attrName>
                                        </p:attrNameLst>
                                      </p:cBhvr>
                                      <p:to>
                                        <p:strVal val="visible"/>
                                      </p:to>
                                    </p:set>
                                    <p:animEffect transition="in" filter="fade">
                                      <p:cBhvr>
                                        <p:cTn id="48" dur="500"/>
                                        <p:tgtEl>
                                          <p:spTgt spid="2">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Summary</a:t>
            </a:r>
          </a:p>
        </p:txBody>
      </p:sp>
      <p:sp>
        <p:nvSpPr>
          <p:cNvPr id="2" name="Text Placeholder 1">
            <a:extLst>
              <a:ext uri="{FF2B5EF4-FFF2-40B4-BE49-F238E27FC236}">
                <a16:creationId xmlns:a16="http://schemas.microsoft.com/office/drawing/2014/main" id="{6A33754D-9741-4776-A98B-87DA639A8CBD}"/>
              </a:ext>
            </a:extLst>
          </p:cNvPr>
          <p:cNvSpPr>
            <a:spLocks noGrp="1"/>
          </p:cNvSpPr>
          <p:nvPr>
            <p:ph type="body" sz="quarter" idx="10"/>
          </p:nvPr>
        </p:nvSpPr>
        <p:spPr>
          <a:xfrm>
            <a:off x="584200" y="1435497"/>
            <a:ext cx="11018520" cy="3816429"/>
          </a:xfrm>
        </p:spPr>
        <p:txBody>
          <a:bodyPr/>
          <a:lstStyle/>
          <a:p>
            <a:pPr marL="0" indent="0" algn="l">
              <a:buNone/>
            </a:pPr>
            <a:r>
              <a:rPr lang="en-US" sz="2000" b="0" i="0">
                <a:solidFill>
                  <a:srgbClr val="171717"/>
                </a:solidFill>
                <a:effectLst/>
                <a:latin typeface="Segoe UI" panose="020B0502040204020203" pitchFamily="34" charset="0"/>
              </a:rPr>
              <a:t>Cloud computing is the delivery of computing as a service over a network, whereby distributed resources are provided to the end user as a utility. The idea of utility computing originated in the 1950s and 1960s, but the enabling technologies evolved decades later and have finally matured to a state in which cloud computing is a viable option for organizations to invest in.</a:t>
            </a:r>
          </a:p>
          <a:p>
            <a:pPr marL="0" indent="0" algn="l">
              <a:buNone/>
            </a:pPr>
            <a:r>
              <a:rPr lang="en-US" sz="2000" b="0" i="0">
                <a:solidFill>
                  <a:srgbClr val="171717"/>
                </a:solidFill>
                <a:effectLst/>
                <a:latin typeface="Segoe UI" panose="020B0502040204020203" pitchFamily="34" charset="0"/>
              </a:rPr>
              <a:t>The enabling technologies of cloud computing include:</a:t>
            </a:r>
          </a:p>
          <a:p>
            <a:pPr lvl="1"/>
            <a:r>
              <a:rPr lang="en-US" b="0" i="0">
                <a:solidFill>
                  <a:srgbClr val="171717"/>
                </a:solidFill>
                <a:effectLst/>
                <a:latin typeface="Segoe UI" panose="020B0502040204020203" pitchFamily="34" charset="0"/>
              </a:rPr>
              <a:t>Networks</a:t>
            </a:r>
          </a:p>
          <a:p>
            <a:pPr lvl="1"/>
            <a:r>
              <a:rPr lang="en-US" b="0" i="0">
                <a:solidFill>
                  <a:srgbClr val="171717"/>
                </a:solidFill>
                <a:effectLst/>
                <a:latin typeface="Segoe UI" panose="020B0502040204020203" pitchFamily="34" charset="0"/>
              </a:rPr>
              <a:t>Virtualization and resource management</a:t>
            </a:r>
          </a:p>
          <a:p>
            <a:pPr lvl="1"/>
            <a:r>
              <a:rPr lang="en-US" b="0" i="0">
                <a:solidFill>
                  <a:srgbClr val="171717"/>
                </a:solidFill>
                <a:effectLst/>
                <a:latin typeface="Segoe UI" panose="020B0502040204020203" pitchFamily="34" charset="0"/>
              </a:rPr>
              <a:t>Utility computing</a:t>
            </a:r>
          </a:p>
          <a:p>
            <a:pPr lvl="1"/>
            <a:r>
              <a:rPr lang="en-US" b="0" i="0">
                <a:solidFill>
                  <a:srgbClr val="171717"/>
                </a:solidFill>
                <a:effectLst/>
                <a:latin typeface="Segoe UI" panose="020B0502040204020203" pitchFamily="34" charset="0"/>
              </a:rPr>
              <a:t>Programming models</a:t>
            </a:r>
          </a:p>
          <a:p>
            <a:pPr lvl="1"/>
            <a:r>
              <a:rPr lang="en-US" b="0" i="0">
                <a:solidFill>
                  <a:srgbClr val="171717"/>
                </a:solidFill>
                <a:effectLst/>
                <a:latin typeface="Segoe UI" panose="020B0502040204020203" pitchFamily="34" charset="0"/>
              </a:rPr>
              <a:t>Parallel distributed computing</a:t>
            </a:r>
          </a:p>
          <a:p>
            <a:pPr lvl="1"/>
            <a:r>
              <a:rPr lang="en-US" b="0" i="0">
                <a:solidFill>
                  <a:srgbClr val="171717"/>
                </a:solidFill>
                <a:effectLst/>
                <a:latin typeface="Segoe UI" panose="020B0502040204020203" pitchFamily="34" charset="0"/>
              </a:rPr>
              <a:t>Storage technologies</a:t>
            </a:r>
          </a:p>
        </p:txBody>
      </p:sp>
    </p:spTree>
    <p:extLst>
      <p:ext uri="{BB962C8B-B14F-4D97-AF65-F5344CB8AC3E}">
        <p14:creationId xmlns:p14="http://schemas.microsoft.com/office/powerpoint/2010/main" val="33184965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Summary</a:t>
            </a:r>
          </a:p>
        </p:txBody>
      </p:sp>
      <p:sp>
        <p:nvSpPr>
          <p:cNvPr id="2" name="Text Placeholder 1">
            <a:extLst>
              <a:ext uri="{FF2B5EF4-FFF2-40B4-BE49-F238E27FC236}">
                <a16:creationId xmlns:a16="http://schemas.microsoft.com/office/drawing/2014/main" id="{6A33754D-9741-4776-A98B-87DA639A8CBD}"/>
              </a:ext>
            </a:extLst>
          </p:cNvPr>
          <p:cNvSpPr>
            <a:spLocks noGrp="1"/>
          </p:cNvSpPr>
          <p:nvPr>
            <p:ph type="body" sz="quarter" idx="10"/>
          </p:nvPr>
        </p:nvSpPr>
        <p:spPr>
          <a:xfrm>
            <a:off x="584200" y="1435497"/>
            <a:ext cx="11018520" cy="3890296"/>
          </a:xfrm>
        </p:spPr>
        <p:txBody>
          <a:bodyPr/>
          <a:lstStyle/>
          <a:p>
            <a:pPr marL="0" indent="0" algn="l">
              <a:buNone/>
            </a:pPr>
            <a:r>
              <a:rPr lang="en-US" sz="2000" b="0" i="0">
                <a:solidFill>
                  <a:srgbClr val="171717"/>
                </a:solidFill>
                <a:effectLst/>
                <a:latin typeface="Segoe UI" panose="020B0502040204020203" pitchFamily="34" charset="0"/>
              </a:rPr>
              <a:t>Cloud computing consists of four building blocks:</a:t>
            </a:r>
          </a:p>
          <a:p>
            <a:pPr lvl="1">
              <a:lnSpc>
                <a:spcPct val="150000"/>
              </a:lnSpc>
            </a:pPr>
            <a:r>
              <a:rPr lang="en-US" b="0" i="0">
                <a:solidFill>
                  <a:srgbClr val="171717"/>
                </a:solidFill>
                <a:effectLst/>
                <a:latin typeface="Segoe UI" panose="020B0502040204020203" pitchFamily="34" charset="0"/>
              </a:rPr>
              <a:t>Application software</a:t>
            </a:r>
          </a:p>
          <a:p>
            <a:pPr lvl="1">
              <a:lnSpc>
                <a:spcPct val="150000"/>
              </a:lnSpc>
            </a:pPr>
            <a:r>
              <a:rPr lang="en-US" b="0" i="0">
                <a:solidFill>
                  <a:srgbClr val="171717"/>
                </a:solidFill>
                <a:effectLst/>
                <a:latin typeface="Segoe UI" panose="020B0502040204020203" pitchFamily="34" charset="0"/>
              </a:rPr>
              <a:t>Development platforms</a:t>
            </a:r>
          </a:p>
          <a:p>
            <a:pPr lvl="1">
              <a:lnSpc>
                <a:spcPct val="150000"/>
              </a:lnSpc>
            </a:pPr>
            <a:r>
              <a:rPr lang="en-US" b="0" i="0">
                <a:solidFill>
                  <a:srgbClr val="171717"/>
                </a:solidFill>
                <a:effectLst/>
                <a:latin typeface="Segoe UI" panose="020B0502040204020203" pitchFamily="34" charset="0"/>
              </a:rPr>
              <a:t>Resource sharing</a:t>
            </a:r>
          </a:p>
          <a:p>
            <a:pPr lvl="1">
              <a:lnSpc>
                <a:spcPct val="150000"/>
              </a:lnSpc>
            </a:pPr>
            <a:r>
              <a:rPr lang="en-US" b="0" i="0">
                <a:solidFill>
                  <a:srgbClr val="171717"/>
                </a:solidFill>
                <a:effectLst/>
                <a:latin typeface="Segoe UI" panose="020B0502040204020203" pitchFamily="34" charset="0"/>
              </a:rPr>
              <a:t>Infrastructure</a:t>
            </a:r>
          </a:p>
          <a:p>
            <a:pPr marL="0" indent="0" algn="l">
              <a:buNone/>
            </a:pPr>
            <a:endParaRPr lang="en-US" sz="1400">
              <a:solidFill>
                <a:srgbClr val="171717"/>
              </a:solidFill>
              <a:latin typeface="Segoe UI" panose="020B0502040204020203" pitchFamily="34" charset="0"/>
            </a:endParaRPr>
          </a:p>
          <a:p>
            <a:pPr marL="0" indent="0" algn="l">
              <a:buNone/>
            </a:pPr>
            <a:r>
              <a:rPr lang="en-US" sz="2000" b="0" i="0">
                <a:solidFill>
                  <a:srgbClr val="171717"/>
                </a:solidFill>
                <a:effectLst/>
                <a:latin typeface="Segoe UI" panose="020B0502040204020203" pitchFamily="34" charset="0"/>
              </a:rPr>
              <a:t>Cloud service models exist at various levels in the building blocks:</a:t>
            </a:r>
          </a:p>
          <a:p>
            <a:pPr marL="0" indent="0" algn="l">
              <a:buNone/>
            </a:pPr>
            <a:endParaRPr lang="en-US" sz="1000" b="0" i="0">
              <a:solidFill>
                <a:srgbClr val="171717"/>
              </a:solidFill>
              <a:effectLst/>
              <a:latin typeface="Segoe UI" panose="020B0502040204020203" pitchFamily="34" charset="0"/>
            </a:endParaRPr>
          </a:p>
          <a:p>
            <a:pPr marL="457200" indent="-457200" algn="l">
              <a:buFont typeface="+mj-lt"/>
              <a:buAutoNum type="arabicPeriod"/>
            </a:pPr>
            <a:r>
              <a:rPr lang="en-US" sz="2000" b="0" i="0">
                <a:solidFill>
                  <a:srgbClr val="171717"/>
                </a:solidFill>
                <a:effectLst/>
                <a:latin typeface="Segoe UI" panose="020B0502040204020203" pitchFamily="34" charset="0"/>
              </a:rPr>
              <a:t>Software as a service (SaaS) is at the application software layer. SaaS is the delivery of software over the internet (typically through a web browser).</a:t>
            </a:r>
          </a:p>
        </p:txBody>
      </p:sp>
    </p:spTree>
    <p:extLst>
      <p:ext uri="{BB962C8B-B14F-4D97-AF65-F5344CB8AC3E}">
        <p14:creationId xmlns:p14="http://schemas.microsoft.com/office/powerpoint/2010/main" val="15680050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Introduction</a:t>
            </a:r>
          </a:p>
        </p:txBody>
      </p:sp>
      <p:sp>
        <p:nvSpPr>
          <p:cNvPr id="6" name="Text Placeholder 5"/>
          <p:cNvSpPr>
            <a:spLocks noGrp="1"/>
          </p:cNvSpPr>
          <p:nvPr>
            <p:ph type="body" sz="quarter" idx="10"/>
          </p:nvPr>
        </p:nvSpPr>
        <p:spPr>
          <a:xfrm>
            <a:off x="586390" y="1434370"/>
            <a:ext cx="11018520" cy="3600986"/>
          </a:xfrm>
        </p:spPr>
        <p:txBody>
          <a:bodyPr/>
          <a:lstStyle/>
          <a:p>
            <a:pPr algn="l"/>
            <a:r>
              <a:rPr lang="en-US" sz="2000" b="0" i="0">
                <a:solidFill>
                  <a:srgbClr val="171717"/>
                </a:solidFill>
                <a:effectLst/>
                <a:latin typeface="Segoe UI" panose="020B0502040204020203" pitchFamily="34" charset="0"/>
              </a:rPr>
              <a:t>Have you ever wondered what cloud computing is? </a:t>
            </a: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It's the delivery of computing services over the internet, which is otherwise known as the cloud. </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These services include servers, storage, databases, networking, software, analytics, and intelligence. </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Cloud computing offers faster innovation, flexible resources, and economies of scale. </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Cloud computing offers the use of computing resources as a service. </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A cloud computer is simply a large distributed computing infrastructure that users have access to over a network. </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Similar to some other domains, cloud computing came about through the maturity of enabling technologies while attempting to satisfy economic needs. </a:t>
            </a:r>
          </a:p>
        </p:txBody>
      </p:sp>
    </p:spTree>
    <p:extLst>
      <p:ext uri="{BB962C8B-B14F-4D97-AF65-F5344CB8AC3E}">
        <p14:creationId xmlns:p14="http://schemas.microsoft.com/office/powerpoint/2010/main" val="39577223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Summary</a:t>
            </a:r>
          </a:p>
        </p:txBody>
      </p:sp>
      <p:sp>
        <p:nvSpPr>
          <p:cNvPr id="2" name="Text Placeholder 1">
            <a:extLst>
              <a:ext uri="{FF2B5EF4-FFF2-40B4-BE49-F238E27FC236}">
                <a16:creationId xmlns:a16="http://schemas.microsoft.com/office/drawing/2014/main" id="{6A33754D-9741-4776-A98B-87DA639A8CBD}"/>
              </a:ext>
            </a:extLst>
          </p:cNvPr>
          <p:cNvSpPr>
            <a:spLocks noGrp="1"/>
          </p:cNvSpPr>
          <p:nvPr>
            <p:ph type="body" sz="quarter" idx="10"/>
          </p:nvPr>
        </p:nvSpPr>
        <p:spPr>
          <a:xfrm>
            <a:off x="584200" y="1435497"/>
            <a:ext cx="11018520" cy="3939540"/>
          </a:xfrm>
        </p:spPr>
        <p:txBody>
          <a:bodyPr/>
          <a:lstStyle/>
          <a:p>
            <a:pPr marL="457200" indent="-457200" algn="l">
              <a:buFont typeface="+mj-lt"/>
              <a:buAutoNum type="arabicPeriod" startAt="2"/>
            </a:pPr>
            <a:r>
              <a:rPr lang="en-US" sz="2000" b="0" i="0">
                <a:solidFill>
                  <a:srgbClr val="171717"/>
                </a:solidFill>
                <a:effectLst/>
                <a:latin typeface="Segoe UI" panose="020B0502040204020203" pitchFamily="34" charset="0"/>
              </a:rPr>
              <a:t>Platform as a service (PaaS) is at the development platform layer and can be defined as a computing platform that allows for the creation of web applications in a simplified manner without the complexity of purchasing and maintaining any of the underlying software and infrastructure.</a:t>
            </a:r>
          </a:p>
          <a:p>
            <a:pPr marL="457200" indent="-457200" algn="l">
              <a:buFont typeface="+mj-lt"/>
              <a:buAutoNum type="arabicPeriod" startAt="2"/>
            </a:pPr>
            <a:r>
              <a:rPr lang="en-US" sz="2000" b="0" i="0">
                <a:solidFill>
                  <a:srgbClr val="171717"/>
                </a:solidFill>
                <a:effectLst/>
                <a:latin typeface="Segoe UI" panose="020B0502040204020203" pitchFamily="34" charset="0"/>
              </a:rPr>
              <a:t>In the Infrastructure as a service (IaaS) model, providers rent out compute resources in the form of instances or virtual machines, which have some form of CPU, memory, disk, and network bandwidth attached to them.</a:t>
            </a:r>
          </a:p>
          <a:p>
            <a:pPr marL="457200" indent="-457200" algn="l">
              <a:buFont typeface="+mj-lt"/>
              <a:buAutoNum type="arabicPeriod" startAt="2"/>
            </a:pPr>
            <a:endParaRPr lang="en-US" sz="1000" b="0" i="0">
              <a:solidFill>
                <a:srgbClr val="171717"/>
              </a:solidFill>
              <a:effectLst/>
              <a:latin typeface="Segoe UI" panose="020B0502040204020203" pitchFamily="34" charset="0"/>
            </a:endParaRPr>
          </a:p>
          <a:p>
            <a:pPr marL="0" indent="0" algn="l">
              <a:buNone/>
            </a:pPr>
            <a:r>
              <a:rPr lang="en-US" sz="2000" b="0" i="0">
                <a:solidFill>
                  <a:srgbClr val="171717"/>
                </a:solidFill>
                <a:effectLst/>
                <a:latin typeface="Segoe UI" panose="020B0502040204020203" pitchFamily="34" charset="0"/>
              </a:rPr>
              <a:t>There are three well-known deployment models for cloud computing: public, private, and hybrid.</a:t>
            </a:r>
          </a:p>
          <a:p>
            <a:pPr marL="0" indent="0" algn="l">
              <a:buNone/>
            </a:pPr>
            <a:endParaRPr lang="en-US" sz="1000" b="0" i="0">
              <a:solidFill>
                <a:srgbClr val="171717"/>
              </a:solidFill>
              <a:effectLst/>
              <a:latin typeface="Segoe UI" panose="020B0502040204020203" pitchFamily="34" charset="0"/>
            </a:endParaRPr>
          </a:p>
          <a:p>
            <a:pPr marL="0" indent="0" algn="l">
              <a:buNone/>
            </a:pPr>
            <a:r>
              <a:rPr lang="en-US" sz="2000" b="0" i="0">
                <a:solidFill>
                  <a:srgbClr val="171717"/>
                </a:solidFill>
                <a:effectLst/>
                <a:latin typeface="Segoe UI" panose="020B0502040204020203" pitchFamily="34" charset="0"/>
              </a:rPr>
              <a:t>Popular cloud providers include Amazon Web Services, Microsoft Azure, Google Cloud Platform, and OpenStack. Each provider typically offers a stack consisting of compute, storage, and networking services, among others.</a:t>
            </a:r>
          </a:p>
        </p:txBody>
      </p:sp>
    </p:spTree>
    <p:extLst>
      <p:ext uri="{BB962C8B-B14F-4D97-AF65-F5344CB8AC3E}">
        <p14:creationId xmlns:p14="http://schemas.microsoft.com/office/powerpoint/2010/main" val="4458432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Summary</a:t>
            </a:r>
          </a:p>
        </p:txBody>
      </p:sp>
      <p:sp>
        <p:nvSpPr>
          <p:cNvPr id="2" name="Text Placeholder 1">
            <a:extLst>
              <a:ext uri="{FF2B5EF4-FFF2-40B4-BE49-F238E27FC236}">
                <a16:creationId xmlns:a16="http://schemas.microsoft.com/office/drawing/2014/main" id="{6A33754D-9741-4776-A98B-87DA639A8CBD}"/>
              </a:ext>
            </a:extLst>
          </p:cNvPr>
          <p:cNvSpPr>
            <a:spLocks noGrp="1"/>
          </p:cNvSpPr>
          <p:nvPr>
            <p:ph type="body" sz="quarter" idx="10"/>
          </p:nvPr>
        </p:nvSpPr>
        <p:spPr>
          <a:xfrm>
            <a:off x="584200" y="1435497"/>
            <a:ext cx="11018520" cy="3020442"/>
          </a:xfrm>
        </p:spPr>
        <p:txBody>
          <a:bodyPr/>
          <a:lstStyle/>
          <a:p>
            <a:pPr marL="0" indent="0" algn="l">
              <a:lnSpc>
                <a:spcPct val="150000"/>
              </a:lnSpc>
              <a:buNone/>
            </a:pPr>
            <a:r>
              <a:rPr lang="en-US" sz="2000" b="0" i="0">
                <a:solidFill>
                  <a:srgbClr val="171717"/>
                </a:solidFill>
                <a:effectLst/>
                <a:latin typeface="Segoe UI" panose="020B0502040204020203" pitchFamily="34" charset="0"/>
              </a:rPr>
              <a:t>Some of the most popular use cases for the cloud include:</a:t>
            </a:r>
          </a:p>
          <a:p>
            <a:pPr lvl="1">
              <a:lnSpc>
                <a:spcPct val="150000"/>
              </a:lnSpc>
            </a:pPr>
            <a:r>
              <a:rPr lang="en-US" b="0" i="0">
                <a:solidFill>
                  <a:srgbClr val="171717"/>
                </a:solidFill>
                <a:effectLst/>
                <a:latin typeface="Segoe UI" panose="020B0502040204020203" pitchFamily="34" charset="0"/>
              </a:rPr>
              <a:t>Web and mobile applications</a:t>
            </a:r>
          </a:p>
          <a:p>
            <a:pPr lvl="1">
              <a:lnSpc>
                <a:spcPct val="150000"/>
              </a:lnSpc>
            </a:pPr>
            <a:r>
              <a:rPr lang="en-US" b="0" i="0">
                <a:solidFill>
                  <a:srgbClr val="171717"/>
                </a:solidFill>
                <a:effectLst/>
                <a:latin typeface="Segoe UI" panose="020B0502040204020203" pitchFamily="34" charset="0"/>
              </a:rPr>
              <a:t>Big data analytics</a:t>
            </a:r>
          </a:p>
          <a:p>
            <a:pPr lvl="1">
              <a:lnSpc>
                <a:spcPct val="150000"/>
              </a:lnSpc>
            </a:pPr>
            <a:r>
              <a:rPr lang="en-US" b="0" i="0">
                <a:solidFill>
                  <a:srgbClr val="171717"/>
                </a:solidFill>
                <a:effectLst/>
                <a:latin typeface="Segoe UI" panose="020B0502040204020203" pitchFamily="34" charset="0"/>
              </a:rPr>
              <a:t>On-demand high-performance computing</a:t>
            </a:r>
          </a:p>
          <a:p>
            <a:pPr lvl="1">
              <a:lnSpc>
                <a:spcPct val="150000"/>
              </a:lnSpc>
            </a:pPr>
            <a:r>
              <a:rPr lang="en-US" b="0" i="0">
                <a:solidFill>
                  <a:srgbClr val="171717"/>
                </a:solidFill>
                <a:effectLst/>
                <a:latin typeface="Segoe UI" panose="020B0502040204020203" pitchFamily="34" charset="0"/>
              </a:rPr>
              <a:t>Online storage and archival</a:t>
            </a:r>
          </a:p>
          <a:p>
            <a:pPr lvl="1">
              <a:lnSpc>
                <a:spcPct val="150000"/>
              </a:lnSpc>
            </a:pPr>
            <a:r>
              <a:rPr lang="en-US" b="0" i="0">
                <a:solidFill>
                  <a:srgbClr val="171717"/>
                </a:solidFill>
                <a:effectLst/>
                <a:latin typeface="Segoe UI" panose="020B0502040204020203" pitchFamily="34" charset="0"/>
              </a:rPr>
              <a:t>Rapid application development and testing</a:t>
            </a:r>
          </a:p>
        </p:txBody>
      </p:sp>
    </p:spTree>
    <p:extLst>
      <p:ext uri="{BB962C8B-B14F-4D97-AF65-F5344CB8AC3E}">
        <p14:creationId xmlns:p14="http://schemas.microsoft.com/office/powerpoint/2010/main" val="29915901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4200" y="2321004"/>
            <a:ext cx="7502525" cy="1107996"/>
          </a:xfrm>
        </p:spPr>
        <p:txBody>
          <a:bodyPr/>
          <a:lstStyle/>
          <a:p>
            <a:r>
              <a:rPr lang="en-US"/>
              <a:t>Introduction to Azure fundamentals</a:t>
            </a:r>
          </a:p>
        </p:txBody>
      </p:sp>
    </p:spTree>
    <p:extLst>
      <p:ext uri="{BB962C8B-B14F-4D97-AF65-F5344CB8AC3E}">
        <p14:creationId xmlns:p14="http://schemas.microsoft.com/office/powerpoint/2010/main" val="24155149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Microsoft Azure</a:t>
            </a:r>
          </a:p>
        </p:txBody>
      </p:sp>
      <p:sp>
        <p:nvSpPr>
          <p:cNvPr id="6" name="Text Placeholder 5"/>
          <p:cNvSpPr>
            <a:spLocks noGrp="1"/>
          </p:cNvSpPr>
          <p:nvPr>
            <p:ph type="body" sz="quarter" idx="10"/>
          </p:nvPr>
        </p:nvSpPr>
        <p:spPr>
          <a:xfrm>
            <a:off x="586390" y="1434370"/>
            <a:ext cx="11018520" cy="3447098"/>
          </a:xfrm>
        </p:spPr>
        <p:txBody>
          <a:bodyPr/>
          <a:lstStyle/>
          <a:p>
            <a:pPr marL="0" indent="0">
              <a:buNone/>
            </a:pPr>
            <a:r>
              <a:rPr lang="en-US" sz="2000" b="0" i="0">
                <a:solidFill>
                  <a:srgbClr val="171717"/>
                </a:solidFill>
                <a:effectLst/>
                <a:latin typeface="Segoe UI" panose="020B0502040204020203" pitchFamily="34" charset="0"/>
              </a:rPr>
              <a:t>Azure is a cloud computing platform with an ever-expanding set of services to help you build solutions to meet your business goals. Azure services range from simple web services for hosting your business presence in the cloud to running fully virtualized computers for you to run your custom software solutions. </a:t>
            </a:r>
          </a:p>
          <a:p>
            <a:pPr marL="0" indent="0">
              <a:buNone/>
            </a:pPr>
            <a:endParaRPr lang="en-US" sz="2000" b="0" i="0">
              <a:solidFill>
                <a:srgbClr val="171717"/>
              </a:solidFill>
              <a:effectLst/>
              <a:latin typeface="Segoe UI" panose="020B0502040204020203" pitchFamily="34" charset="0"/>
            </a:endParaRPr>
          </a:p>
          <a:p>
            <a:pPr marL="0" indent="0">
              <a:buNone/>
            </a:pPr>
            <a:r>
              <a:rPr lang="en-US" sz="2000" b="0" i="0">
                <a:solidFill>
                  <a:srgbClr val="171717"/>
                </a:solidFill>
                <a:effectLst/>
                <a:latin typeface="Segoe UI" panose="020B0502040204020203" pitchFamily="34" charset="0"/>
              </a:rPr>
              <a:t>Azure provides a wealth of cloud-based services like </a:t>
            </a:r>
          </a:p>
          <a:p>
            <a:pPr marL="400050" lvl="1" indent="-171450">
              <a:buFont typeface="Arial" panose="020B0604020202020204" pitchFamily="34" charset="0"/>
              <a:buChar char="•"/>
            </a:pPr>
            <a:r>
              <a:rPr lang="en-US" b="0" i="0">
                <a:solidFill>
                  <a:srgbClr val="171717"/>
                </a:solidFill>
                <a:effectLst/>
                <a:latin typeface="Segoe UI" panose="020B0502040204020203" pitchFamily="34" charset="0"/>
              </a:rPr>
              <a:t>remote storage</a:t>
            </a:r>
          </a:p>
          <a:p>
            <a:pPr marL="400050" lvl="1" indent="-171450">
              <a:buFont typeface="Arial" panose="020B0604020202020204" pitchFamily="34" charset="0"/>
              <a:buChar char="•"/>
            </a:pPr>
            <a:r>
              <a:rPr lang="en-US" b="0" i="0">
                <a:solidFill>
                  <a:srgbClr val="171717"/>
                </a:solidFill>
                <a:effectLst/>
                <a:latin typeface="Segoe UI" panose="020B0502040204020203" pitchFamily="34" charset="0"/>
              </a:rPr>
              <a:t>database hosting</a:t>
            </a:r>
            <a:endParaRPr lang="en-US">
              <a:solidFill>
                <a:srgbClr val="171717"/>
              </a:solidFill>
              <a:latin typeface="Segoe UI" panose="020B0502040204020203" pitchFamily="34" charset="0"/>
            </a:endParaRPr>
          </a:p>
          <a:p>
            <a:pPr marL="400050" lvl="1" indent="-171450">
              <a:buFont typeface="Arial" panose="020B0604020202020204" pitchFamily="34" charset="0"/>
              <a:buChar char="•"/>
            </a:pPr>
            <a:r>
              <a:rPr lang="en-US" b="0" i="0">
                <a:solidFill>
                  <a:srgbClr val="171717"/>
                </a:solidFill>
                <a:effectLst/>
                <a:latin typeface="Segoe UI" panose="020B0502040204020203" pitchFamily="34" charset="0"/>
              </a:rPr>
              <a:t>centralized account management</a:t>
            </a:r>
            <a:endParaRPr lang="en-US">
              <a:solidFill>
                <a:srgbClr val="171717"/>
              </a:solidFill>
              <a:latin typeface="Segoe UI" panose="020B0502040204020203" pitchFamily="34" charset="0"/>
            </a:endParaRPr>
          </a:p>
          <a:p>
            <a:pPr marL="400050" lvl="1" indent="-171450">
              <a:buFont typeface="Arial" panose="020B0604020202020204" pitchFamily="34" charset="0"/>
              <a:buChar char="•"/>
            </a:pPr>
            <a:r>
              <a:rPr lang="en-US" b="0" i="0">
                <a:solidFill>
                  <a:srgbClr val="171717"/>
                </a:solidFill>
                <a:effectLst/>
                <a:latin typeface="Segoe UI" panose="020B0502040204020203" pitchFamily="34" charset="0"/>
              </a:rPr>
              <a:t>AI and Internet of Things (IoT)</a:t>
            </a:r>
            <a:endParaRPr lang="en-IN"/>
          </a:p>
        </p:txBody>
      </p:sp>
    </p:spTree>
    <p:extLst>
      <p:ext uri="{BB962C8B-B14F-4D97-AF65-F5344CB8AC3E}">
        <p14:creationId xmlns:p14="http://schemas.microsoft.com/office/powerpoint/2010/main" val="3101883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What does Azure offer?</a:t>
            </a:r>
          </a:p>
        </p:txBody>
      </p:sp>
      <p:sp>
        <p:nvSpPr>
          <p:cNvPr id="6" name="Text Placeholder 5"/>
          <p:cNvSpPr>
            <a:spLocks noGrp="1"/>
          </p:cNvSpPr>
          <p:nvPr>
            <p:ph type="body" sz="quarter" idx="10"/>
          </p:nvPr>
        </p:nvSpPr>
        <p:spPr>
          <a:xfrm>
            <a:off x="586390" y="1434370"/>
            <a:ext cx="11018520" cy="1415772"/>
          </a:xfrm>
        </p:spPr>
        <p:txBody>
          <a:bodyPr/>
          <a:lstStyle/>
          <a:p>
            <a:pPr marL="342900" indent="-342900">
              <a:buFont typeface="Arial" panose="020B0604020202020204" pitchFamily="34" charset="0"/>
              <a:buChar char="•"/>
            </a:pPr>
            <a:r>
              <a:rPr lang="en-US" sz="2000" i="0" dirty="0">
                <a:solidFill>
                  <a:srgbClr val="171717"/>
                </a:solidFill>
                <a:effectLst/>
                <a:latin typeface="+mj-lt"/>
              </a:rPr>
              <a:t>Be ready for the future</a:t>
            </a:r>
            <a:endParaRPr lang="en-US" sz="2000" dirty="0">
              <a:solidFill>
                <a:srgbClr val="171717"/>
              </a:solidFill>
              <a:latin typeface="+mj-lt"/>
            </a:endParaRPr>
          </a:p>
          <a:p>
            <a:pPr marL="342900" indent="-342900">
              <a:buFont typeface="Arial" panose="020B0604020202020204" pitchFamily="34" charset="0"/>
              <a:buChar char="•"/>
            </a:pPr>
            <a:r>
              <a:rPr lang="en-US" sz="2000" i="0" dirty="0">
                <a:solidFill>
                  <a:srgbClr val="171717"/>
                </a:solidFill>
                <a:effectLst/>
                <a:latin typeface="+mj-lt"/>
              </a:rPr>
              <a:t>Build on your terms</a:t>
            </a:r>
            <a:endParaRPr lang="en-US" sz="2000" dirty="0">
              <a:solidFill>
                <a:srgbClr val="171717"/>
              </a:solidFill>
              <a:latin typeface="+mj-lt"/>
            </a:endParaRPr>
          </a:p>
          <a:p>
            <a:pPr marL="342900" indent="-342900">
              <a:buFont typeface="Arial" panose="020B0604020202020204" pitchFamily="34" charset="0"/>
              <a:buChar char="•"/>
            </a:pPr>
            <a:r>
              <a:rPr lang="en-US" sz="2000" i="0" dirty="0">
                <a:solidFill>
                  <a:srgbClr val="171717"/>
                </a:solidFill>
                <a:effectLst/>
                <a:latin typeface="+mj-lt"/>
              </a:rPr>
              <a:t>Operate hybrid seamlessly</a:t>
            </a:r>
          </a:p>
          <a:p>
            <a:pPr marL="342900" indent="-342900">
              <a:buFont typeface="Arial" panose="020B0604020202020204" pitchFamily="34" charset="0"/>
              <a:buChar char="•"/>
            </a:pPr>
            <a:r>
              <a:rPr lang="en-US" sz="2000" i="0" dirty="0">
                <a:solidFill>
                  <a:srgbClr val="171717"/>
                </a:solidFill>
                <a:effectLst/>
                <a:latin typeface="+mj-lt"/>
              </a:rPr>
              <a:t>Trust your cloud</a:t>
            </a:r>
            <a:endParaRPr lang="en-IN" sz="2000" dirty="0">
              <a:latin typeface="+mj-lt"/>
            </a:endParaRPr>
          </a:p>
        </p:txBody>
      </p:sp>
      <p:pic>
        <p:nvPicPr>
          <p:cNvPr id="1036" name="Picture 12" descr="Image that shows a launching rocket ship to represent the future.">
            <a:extLst>
              <a:ext uri="{FF2B5EF4-FFF2-40B4-BE49-F238E27FC236}">
                <a16:creationId xmlns:a16="http://schemas.microsoft.com/office/drawing/2014/main" id="{C0A82F0B-8DC5-4C45-B569-6B672F0AB9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2243" y="4135747"/>
            <a:ext cx="2149138" cy="9000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mage that shows three slider bars to represent choice in your usage needs.">
            <a:extLst>
              <a:ext uri="{FF2B5EF4-FFF2-40B4-BE49-F238E27FC236}">
                <a16:creationId xmlns:a16="http://schemas.microsoft.com/office/drawing/2014/main" id="{D192A3DE-4FA6-4E7D-81BC-F248937F22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390" y="4135747"/>
            <a:ext cx="2149137" cy="90000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that shows a brick building datacenter next to a cloud datacenter to represent both datacenters working together.">
            <a:extLst>
              <a:ext uri="{FF2B5EF4-FFF2-40B4-BE49-F238E27FC236}">
                <a16:creationId xmlns:a16="http://schemas.microsoft.com/office/drawing/2014/main" id="{6CB1C248-3209-4896-BE7F-23400B38E7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73178" y="4124056"/>
            <a:ext cx="2172414" cy="900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0FF12531-CA89-47C8-9376-D6A6177EED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08032" y="4135747"/>
            <a:ext cx="2172414" cy="90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967603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How does Azure work?</a:t>
            </a:r>
          </a:p>
        </p:txBody>
      </p:sp>
      <p:pic>
        <p:nvPicPr>
          <p:cNvPr id="3" name="Picture 2">
            <a:extLst>
              <a:ext uri="{FF2B5EF4-FFF2-40B4-BE49-F238E27FC236}">
                <a16:creationId xmlns:a16="http://schemas.microsoft.com/office/drawing/2014/main" id="{0CEDE10F-CD16-4266-AC9E-02C44E927EEF}"/>
              </a:ext>
            </a:extLst>
          </p:cNvPr>
          <p:cNvPicPr>
            <a:picLocks noChangeAspect="1"/>
          </p:cNvPicPr>
          <p:nvPr/>
        </p:nvPicPr>
        <p:blipFill rotWithShape="1">
          <a:blip r:embed="rId3"/>
          <a:srcRect l="16249" t="10000" r="16251" b="10000"/>
          <a:stretch/>
        </p:blipFill>
        <p:spPr>
          <a:xfrm>
            <a:off x="2856000" y="1269000"/>
            <a:ext cx="6480000" cy="4320000"/>
          </a:xfrm>
          <a:prstGeom prst="rect">
            <a:avLst/>
          </a:prstGeom>
        </p:spPr>
      </p:pic>
    </p:spTree>
    <p:extLst>
      <p:ext uri="{BB962C8B-B14F-4D97-AF65-F5344CB8AC3E}">
        <p14:creationId xmlns:p14="http://schemas.microsoft.com/office/powerpoint/2010/main" val="21230925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How does Azure work?</a:t>
            </a:r>
          </a:p>
        </p:txBody>
      </p:sp>
      <p:pic>
        <p:nvPicPr>
          <p:cNvPr id="4" name="Picture 3">
            <a:extLst>
              <a:ext uri="{FF2B5EF4-FFF2-40B4-BE49-F238E27FC236}">
                <a16:creationId xmlns:a16="http://schemas.microsoft.com/office/drawing/2014/main" id="{00C95604-FC0D-451B-896F-4B3642EA8E5C}"/>
              </a:ext>
            </a:extLst>
          </p:cNvPr>
          <p:cNvPicPr>
            <a:picLocks noChangeAspect="1"/>
          </p:cNvPicPr>
          <p:nvPr/>
        </p:nvPicPr>
        <p:blipFill rotWithShape="1">
          <a:blip r:embed="rId3"/>
          <a:srcRect l="16250" t="10000" r="16250" b="10000"/>
          <a:stretch/>
        </p:blipFill>
        <p:spPr>
          <a:xfrm>
            <a:off x="2856000" y="1269000"/>
            <a:ext cx="6479999" cy="4320000"/>
          </a:xfrm>
          <a:prstGeom prst="rect">
            <a:avLst/>
          </a:prstGeom>
        </p:spPr>
      </p:pic>
    </p:spTree>
    <p:extLst>
      <p:ext uri="{BB962C8B-B14F-4D97-AF65-F5344CB8AC3E}">
        <p14:creationId xmlns:p14="http://schemas.microsoft.com/office/powerpoint/2010/main" val="4072882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How does Azure work?</a:t>
            </a:r>
          </a:p>
        </p:txBody>
      </p:sp>
      <p:pic>
        <p:nvPicPr>
          <p:cNvPr id="3" name="Picture 2">
            <a:extLst>
              <a:ext uri="{FF2B5EF4-FFF2-40B4-BE49-F238E27FC236}">
                <a16:creationId xmlns:a16="http://schemas.microsoft.com/office/drawing/2014/main" id="{A1BF4ABB-03DA-4717-9042-8744D45FFD23}"/>
              </a:ext>
            </a:extLst>
          </p:cNvPr>
          <p:cNvPicPr>
            <a:picLocks noChangeAspect="1"/>
          </p:cNvPicPr>
          <p:nvPr/>
        </p:nvPicPr>
        <p:blipFill rotWithShape="1">
          <a:blip r:embed="rId3"/>
          <a:srcRect l="16249" t="10000" r="16251" b="10000"/>
          <a:stretch/>
        </p:blipFill>
        <p:spPr>
          <a:xfrm>
            <a:off x="2856000" y="1269000"/>
            <a:ext cx="6480000" cy="4320000"/>
          </a:xfrm>
          <a:prstGeom prst="rect">
            <a:avLst/>
          </a:prstGeom>
        </p:spPr>
      </p:pic>
    </p:spTree>
    <p:extLst>
      <p:ext uri="{BB962C8B-B14F-4D97-AF65-F5344CB8AC3E}">
        <p14:creationId xmlns:p14="http://schemas.microsoft.com/office/powerpoint/2010/main" val="1334592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How does Azure work?</a:t>
            </a:r>
          </a:p>
        </p:txBody>
      </p:sp>
      <p:pic>
        <p:nvPicPr>
          <p:cNvPr id="5" name="Picture 4">
            <a:extLst>
              <a:ext uri="{FF2B5EF4-FFF2-40B4-BE49-F238E27FC236}">
                <a16:creationId xmlns:a16="http://schemas.microsoft.com/office/drawing/2014/main" id="{7E8BF975-E9CD-4AA5-9CB3-B526A250275D}"/>
              </a:ext>
            </a:extLst>
          </p:cNvPr>
          <p:cNvPicPr>
            <a:picLocks noChangeAspect="1"/>
          </p:cNvPicPr>
          <p:nvPr/>
        </p:nvPicPr>
        <p:blipFill rotWithShape="1">
          <a:blip r:embed="rId3"/>
          <a:srcRect l="16250" t="9963" r="10625" b="9963"/>
          <a:stretch/>
        </p:blipFill>
        <p:spPr>
          <a:xfrm>
            <a:off x="2586000" y="1269000"/>
            <a:ext cx="7019999" cy="4320000"/>
          </a:xfrm>
          <a:prstGeom prst="rect">
            <a:avLst/>
          </a:prstGeom>
        </p:spPr>
      </p:pic>
    </p:spTree>
    <p:extLst>
      <p:ext uri="{BB962C8B-B14F-4D97-AF65-F5344CB8AC3E}">
        <p14:creationId xmlns:p14="http://schemas.microsoft.com/office/powerpoint/2010/main" val="20551852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How does Azure work?</a:t>
            </a:r>
          </a:p>
        </p:txBody>
      </p:sp>
      <p:pic>
        <p:nvPicPr>
          <p:cNvPr id="5" name="Picture 4">
            <a:extLst>
              <a:ext uri="{FF2B5EF4-FFF2-40B4-BE49-F238E27FC236}">
                <a16:creationId xmlns:a16="http://schemas.microsoft.com/office/drawing/2014/main" id="{AB4B009B-6C45-4775-BD5A-C4CBBDC0C0E0}"/>
              </a:ext>
            </a:extLst>
          </p:cNvPr>
          <p:cNvPicPr>
            <a:picLocks noChangeAspect="1"/>
          </p:cNvPicPr>
          <p:nvPr/>
        </p:nvPicPr>
        <p:blipFill rotWithShape="1">
          <a:blip r:embed="rId3"/>
          <a:srcRect l="16249" t="9963" r="4826" b="9963"/>
          <a:stretch/>
        </p:blipFill>
        <p:spPr>
          <a:xfrm>
            <a:off x="2307600" y="1269000"/>
            <a:ext cx="7576799" cy="4320000"/>
          </a:xfrm>
          <a:prstGeom prst="rect">
            <a:avLst/>
          </a:prstGeom>
        </p:spPr>
      </p:pic>
    </p:spTree>
    <p:extLst>
      <p:ext uri="{BB962C8B-B14F-4D97-AF65-F5344CB8AC3E}">
        <p14:creationId xmlns:p14="http://schemas.microsoft.com/office/powerpoint/2010/main" val="633317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The evolution of Cloud computing</a:t>
            </a:r>
          </a:p>
        </p:txBody>
      </p:sp>
      <p:graphicFrame>
        <p:nvGraphicFramePr>
          <p:cNvPr id="2" name="Table 2">
            <a:extLst>
              <a:ext uri="{FF2B5EF4-FFF2-40B4-BE49-F238E27FC236}">
                <a16:creationId xmlns:a16="http://schemas.microsoft.com/office/drawing/2014/main" id="{90E0FDB4-2933-44A6-A48D-67B3825AAE49}"/>
              </a:ext>
            </a:extLst>
          </p:cNvPr>
          <p:cNvGraphicFramePr>
            <a:graphicFrameLocks noGrp="1"/>
          </p:cNvGraphicFramePr>
          <p:nvPr>
            <p:extLst>
              <p:ext uri="{D42A27DB-BD31-4B8C-83A1-F6EECF244321}">
                <p14:modId xmlns:p14="http://schemas.microsoft.com/office/powerpoint/2010/main" val="3420182780"/>
              </p:ext>
            </p:extLst>
          </p:nvPr>
        </p:nvGraphicFramePr>
        <p:xfrm>
          <a:off x="2032000" y="1273175"/>
          <a:ext cx="8128000" cy="4521200"/>
        </p:xfrm>
        <a:graphic>
          <a:graphicData uri="http://schemas.openxmlformats.org/drawingml/2006/table">
            <a:tbl>
              <a:tblPr firstRow="1" bandRow="1">
                <a:tableStyleId>{00A15C55-8517-42AA-B614-E9B94910E393}</a:tableStyleId>
              </a:tblPr>
              <a:tblGrid>
                <a:gridCol w="1625600">
                  <a:extLst>
                    <a:ext uri="{9D8B030D-6E8A-4147-A177-3AD203B41FA5}">
                      <a16:colId xmlns:a16="http://schemas.microsoft.com/office/drawing/2014/main" val="2988224096"/>
                    </a:ext>
                  </a:extLst>
                </a:gridCol>
                <a:gridCol w="1625600">
                  <a:extLst>
                    <a:ext uri="{9D8B030D-6E8A-4147-A177-3AD203B41FA5}">
                      <a16:colId xmlns:a16="http://schemas.microsoft.com/office/drawing/2014/main" val="3860262599"/>
                    </a:ext>
                  </a:extLst>
                </a:gridCol>
                <a:gridCol w="1625600">
                  <a:extLst>
                    <a:ext uri="{9D8B030D-6E8A-4147-A177-3AD203B41FA5}">
                      <a16:colId xmlns:a16="http://schemas.microsoft.com/office/drawing/2014/main" val="2584501077"/>
                    </a:ext>
                  </a:extLst>
                </a:gridCol>
                <a:gridCol w="1625600">
                  <a:extLst>
                    <a:ext uri="{9D8B030D-6E8A-4147-A177-3AD203B41FA5}">
                      <a16:colId xmlns:a16="http://schemas.microsoft.com/office/drawing/2014/main" val="600236000"/>
                    </a:ext>
                  </a:extLst>
                </a:gridCol>
                <a:gridCol w="1625600">
                  <a:extLst>
                    <a:ext uri="{9D8B030D-6E8A-4147-A177-3AD203B41FA5}">
                      <a16:colId xmlns:a16="http://schemas.microsoft.com/office/drawing/2014/main" val="1701168527"/>
                    </a:ext>
                  </a:extLst>
                </a:gridCol>
              </a:tblGrid>
              <a:tr h="370840">
                <a:tc>
                  <a:txBody>
                    <a:bodyPr/>
                    <a:lstStyle/>
                    <a:p>
                      <a:pPr algn="ctr"/>
                      <a:r>
                        <a:rPr lang="en-IN" sz="1600">
                          <a:solidFill>
                            <a:schemeClr val="bg1"/>
                          </a:solidFill>
                        </a:rPr>
                        <a:t>1950-66</a:t>
                      </a:r>
                    </a:p>
                  </a:txBody>
                  <a:tcPr anchor="ctr">
                    <a:lnR w="76200" cap="flat" cmpd="sng" algn="ctr">
                      <a:solidFill>
                        <a:schemeClr val="bg1"/>
                      </a:solidFill>
                      <a:prstDash val="solid"/>
                      <a:round/>
                      <a:headEnd type="none" w="med" len="med"/>
                      <a:tailEnd type="none" w="med" len="med"/>
                    </a:lnR>
                    <a:lnB w="38100" cap="flat" cmpd="sng" algn="ctr">
                      <a:solidFill>
                        <a:schemeClr val="bg1"/>
                      </a:solidFill>
                      <a:prstDash val="solid"/>
                      <a:round/>
                      <a:headEnd type="none" w="med" len="med"/>
                      <a:tailEnd type="none" w="med" len="med"/>
                    </a:lnB>
                  </a:tcPr>
                </a:tc>
                <a:tc>
                  <a:txBody>
                    <a:bodyPr/>
                    <a:lstStyle/>
                    <a:p>
                      <a:pPr algn="ctr"/>
                      <a:r>
                        <a:rPr lang="en-IN" sz="1600">
                          <a:solidFill>
                            <a:schemeClr val="bg1"/>
                          </a:solidFill>
                        </a:rPr>
                        <a:t>1969-93</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B w="38100" cap="flat" cmpd="sng" algn="ctr">
                      <a:solidFill>
                        <a:schemeClr val="bg1"/>
                      </a:solidFill>
                      <a:prstDash val="solid"/>
                      <a:round/>
                      <a:headEnd type="none" w="med" len="med"/>
                      <a:tailEnd type="none" w="med" len="med"/>
                    </a:lnB>
                  </a:tcPr>
                </a:tc>
                <a:tc>
                  <a:txBody>
                    <a:bodyPr/>
                    <a:lstStyle/>
                    <a:p>
                      <a:pPr algn="ctr"/>
                      <a:r>
                        <a:rPr lang="en-IN" sz="1600">
                          <a:solidFill>
                            <a:schemeClr val="bg1"/>
                          </a:solidFill>
                        </a:rPr>
                        <a:t>1995-00</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B w="38100" cap="flat" cmpd="sng" algn="ctr">
                      <a:solidFill>
                        <a:schemeClr val="bg1"/>
                      </a:solidFill>
                      <a:prstDash val="solid"/>
                      <a:round/>
                      <a:headEnd type="none" w="med" len="med"/>
                      <a:tailEnd type="none" w="med" len="med"/>
                    </a:lnB>
                  </a:tcPr>
                </a:tc>
                <a:tc>
                  <a:txBody>
                    <a:bodyPr/>
                    <a:lstStyle/>
                    <a:p>
                      <a:pPr algn="ctr"/>
                      <a:r>
                        <a:rPr lang="en-IN" sz="1600">
                          <a:solidFill>
                            <a:schemeClr val="bg1"/>
                          </a:solidFill>
                        </a:rPr>
                        <a:t>2006-07</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B w="38100" cap="flat" cmpd="sng" algn="ctr">
                      <a:solidFill>
                        <a:schemeClr val="bg1"/>
                      </a:solidFill>
                      <a:prstDash val="solid"/>
                      <a:round/>
                      <a:headEnd type="none" w="med" len="med"/>
                      <a:tailEnd type="none" w="med" len="med"/>
                    </a:lnB>
                  </a:tcPr>
                </a:tc>
                <a:tc>
                  <a:txBody>
                    <a:bodyPr/>
                    <a:lstStyle/>
                    <a:p>
                      <a:pPr algn="ctr"/>
                      <a:r>
                        <a:rPr lang="en-IN" sz="1600">
                          <a:solidFill>
                            <a:schemeClr val="bg1"/>
                          </a:solidFill>
                        </a:rPr>
                        <a:t>Present</a:t>
                      </a:r>
                    </a:p>
                  </a:txBody>
                  <a:tcPr anchor="ctr">
                    <a:lnL w="76200" cap="flat" cmpd="sng" algn="ctr">
                      <a:solidFill>
                        <a:schemeClr val="bg1"/>
                      </a:solidFill>
                      <a:prstDash val="solid"/>
                      <a:round/>
                      <a:headEnd type="none" w="med" len="med"/>
                      <a:tailEnd type="none" w="med" len="med"/>
                    </a:lnL>
                    <a:lnB w="381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265028025"/>
                  </a:ext>
                </a:extLst>
              </a:tr>
              <a:tr h="370840">
                <a:tc>
                  <a:txBody>
                    <a:bodyPr/>
                    <a:lstStyle/>
                    <a:p>
                      <a:endParaRPr lang="en-IN" sz="1100"/>
                    </a:p>
                    <a:p>
                      <a:r>
                        <a:rPr lang="en-IN" sz="1100"/>
                        <a:t>1950: Herb Grosch suggested the idea that having 15 large datacentres should suffice the computing needs of the world</a:t>
                      </a:r>
                    </a:p>
                    <a:p>
                      <a:endParaRPr lang="en-IN" sz="1100"/>
                    </a:p>
                    <a:p>
                      <a:r>
                        <a:rPr lang="en-IN" sz="1100"/>
                        <a:t>1960: John McCarthy proposed the idea of computation being conveyed as public utility</a:t>
                      </a:r>
                    </a:p>
                    <a:p>
                      <a:endParaRPr lang="en-IN" sz="1100"/>
                    </a:p>
                    <a:p>
                      <a:r>
                        <a:rPr lang="en-IN" sz="1100"/>
                        <a:t>1966: Douglas Parkhill aimed to explain the modern-day characteristic of cloud computing in the book “The challenge of the Computer Utility”</a:t>
                      </a:r>
                    </a:p>
                    <a:p>
                      <a:endParaRPr lang="en-IN" sz="1100"/>
                    </a:p>
                  </a:txBody>
                  <a:tcPr>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tcPr>
                </a:tc>
                <a:tc>
                  <a:txBody>
                    <a:bodyPr/>
                    <a:lstStyle/>
                    <a:p>
                      <a:endParaRPr lang="en-IN" sz="1100"/>
                    </a:p>
                    <a:p>
                      <a:r>
                        <a:rPr lang="en-IN" sz="1100"/>
                        <a:t>1969: Advanced Research Development Projects Agency Network (APRANET) has taken its steps to developments.</a:t>
                      </a:r>
                    </a:p>
                    <a:p>
                      <a:r>
                        <a:rPr lang="en-IN" sz="1100"/>
                        <a:t>During the same year, UNIX was developed.</a:t>
                      </a:r>
                    </a:p>
                    <a:p>
                      <a:endParaRPr lang="en-IN" sz="1100"/>
                    </a:p>
                    <a:p>
                      <a:r>
                        <a:rPr lang="en-IN" sz="1100"/>
                        <a:t>1990: Internet age was started</a:t>
                      </a:r>
                    </a:p>
                    <a:p>
                      <a:endParaRPr lang="en-IN" sz="1100"/>
                    </a:p>
                    <a:p>
                      <a:r>
                        <a:rPr lang="en-IN" sz="1100"/>
                        <a:t>1993: The use of browsers were popularized in accessing the WWW(World Wide Web)</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tcPr>
                </a:tc>
                <a:tc>
                  <a:txBody>
                    <a:bodyPr/>
                    <a:lstStyle/>
                    <a:p>
                      <a:endParaRPr lang="en-IN" sz="1100"/>
                    </a:p>
                    <a:p>
                      <a:r>
                        <a:rPr lang="en-IN" sz="1100"/>
                        <a:t>1995: Online businesses including Amazon and eBay were launched to the public.</a:t>
                      </a:r>
                    </a:p>
                    <a:p>
                      <a:endParaRPr lang="en-IN" sz="1100"/>
                    </a:p>
                    <a:p>
                      <a:r>
                        <a:rPr lang="en-IN" sz="1100"/>
                        <a:t>1999: Salesforce.com was launched, resulting in one of the first software-as-a-service offerings.</a:t>
                      </a:r>
                    </a:p>
                    <a:p>
                      <a:endParaRPr lang="en-IN" sz="1100"/>
                    </a:p>
                    <a:p>
                      <a:r>
                        <a:rPr lang="en-IN" sz="1100"/>
                        <a:t>2000: Dot com bubble bursts, forcing companies to cut costs on infrastructure and improve datacentre efficiency and utilization.</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tcPr>
                </a:tc>
                <a:tc>
                  <a:txBody>
                    <a:bodyPr/>
                    <a:lstStyle/>
                    <a:p>
                      <a:endParaRPr lang="en-IN" sz="1100"/>
                    </a:p>
                    <a:p>
                      <a:r>
                        <a:rPr lang="en-IN" sz="1100"/>
                        <a:t>2006: Amazon launches Amazon Web Services(AWS), offering storage services in the form of Amazon S3, and compute resources in the form of Amazon EC2.</a:t>
                      </a:r>
                    </a:p>
                    <a:p>
                      <a:endParaRPr lang="en-IN" sz="1100"/>
                    </a:p>
                    <a:p>
                      <a:r>
                        <a:rPr lang="en-IN" sz="1100"/>
                        <a:t>2007: Salesforce launched force.com, which is a cloud computing platform as a service system from salesforce.com</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tcPr>
                </a:tc>
                <a:tc>
                  <a:txBody>
                    <a:bodyPr/>
                    <a:lstStyle/>
                    <a:p>
                      <a:endParaRPr lang="en-IN" sz="1100"/>
                    </a:p>
                    <a:p>
                      <a:r>
                        <a:rPr lang="en-IN" sz="1100"/>
                        <a:t>Several start-ups launched. Start-ups today leverage cloud computing services in order to reduce capital expenditure and scale rapidly as their service popularity grows.</a:t>
                      </a:r>
                    </a:p>
                  </a:txBody>
                  <a:tcPr>
                    <a:lnL w="76200" cap="flat" cmpd="sng" algn="ctr">
                      <a:solidFill>
                        <a:schemeClr val="bg1"/>
                      </a:solidFill>
                      <a:prstDash val="solid"/>
                      <a:round/>
                      <a:headEnd type="none" w="med" len="med"/>
                      <a:tailEnd type="none" w="med" len="med"/>
                    </a:lnL>
                    <a:lnT w="381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284096114"/>
                  </a:ext>
                </a:extLst>
              </a:tr>
              <a:tr h="370840">
                <a:tc>
                  <a:txBody>
                    <a:bodyPr/>
                    <a:lstStyle/>
                    <a:p>
                      <a:pPr algn="ctr"/>
                      <a:r>
                        <a:rPr lang="en-IN" sz="1600"/>
                        <a:t>Ideas</a:t>
                      </a:r>
                    </a:p>
                  </a:txBody>
                  <a:tcPr anchor="ctr">
                    <a:lnR w="76200" cap="flat" cmpd="sng" algn="ctr">
                      <a:solidFill>
                        <a:schemeClr val="bg1"/>
                      </a:solidFill>
                      <a:prstDash val="solid"/>
                      <a:round/>
                      <a:headEnd type="none" w="med" len="med"/>
                      <a:tailEnd type="none" w="med" len="med"/>
                    </a:lnR>
                  </a:tcPr>
                </a:tc>
                <a:tc>
                  <a:txBody>
                    <a:bodyPr/>
                    <a:lstStyle/>
                    <a:p>
                      <a:pPr algn="ctr"/>
                      <a:r>
                        <a:rPr lang="en-IN" sz="1600"/>
                        <a:t>Technologies</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tcPr>
                </a:tc>
                <a:tc gridSpan="3">
                  <a:txBody>
                    <a:bodyPr/>
                    <a:lstStyle/>
                    <a:p>
                      <a:pPr algn="ctr"/>
                      <a:r>
                        <a:rPr lang="en-IN" sz="1600"/>
                        <a:t>Realities</a:t>
                      </a:r>
                    </a:p>
                  </a:txBody>
                  <a:tcPr anchor="ctr">
                    <a:lnL w="76200" cap="flat" cmpd="sng" algn="ctr">
                      <a:solidFill>
                        <a:schemeClr val="bg1"/>
                      </a:solidFill>
                      <a:prstDash val="solid"/>
                      <a:round/>
                      <a:headEnd type="none" w="med" len="med"/>
                      <a:tailEnd type="none" w="med" len="med"/>
                    </a:lnL>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234626344"/>
                  </a:ext>
                </a:extLst>
              </a:tr>
            </a:tbl>
          </a:graphicData>
        </a:graphic>
      </p:graphicFrame>
    </p:spTree>
    <p:extLst>
      <p:ext uri="{BB962C8B-B14F-4D97-AF65-F5344CB8AC3E}">
        <p14:creationId xmlns:p14="http://schemas.microsoft.com/office/powerpoint/2010/main" val="5355783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What can I do with Azure?</a:t>
            </a:r>
          </a:p>
        </p:txBody>
      </p:sp>
      <p:sp>
        <p:nvSpPr>
          <p:cNvPr id="6" name="Text Placeholder 5"/>
          <p:cNvSpPr>
            <a:spLocks noGrp="1"/>
          </p:cNvSpPr>
          <p:nvPr>
            <p:ph type="body" sz="quarter" idx="10"/>
          </p:nvPr>
        </p:nvSpPr>
        <p:spPr>
          <a:xfrm>
            <a:off x="586390" y="1434370"/>
            <a:ext cx="11018520" cy="2897332"/>
          </a:xfrm>
        </p:spPr>
        <p:txBody>
          <a:bodyPr/>
          <a:lstStyle/>
          <a:p>
            <a:pPr marL="342900" indent="-342900">
              <a:lnSpc>
                <a:spcPct val="150000"/>
              </a:lnSpc>
              <a:buFont typeface="Arial" panose="020B0604020202020204" pitchFamily="34" charset="0"/>
              <a:buChar char="•"/>
            </a:pPr>
            <a:r>
              <a:rPr lang="en-US" sz="2000" i="0" dirty="0">
                <a:solidFill>
                  <a:srgbClr val="171717"/>
                </a:solidFill>
                <a:effectLst/>
                <a:latin typeface="+mn-lt"/>
              </a:rPr>
              <a:t>Azure provides more than 100 services like VMs and other software paradigms </a:t>
            </a:r>
            <a:r>
              <a:rPr lang="en-IN" sz="2000" dirty="0">
                <a:latin typeface="+mn-lt"/>
              </a:rPr>
              <a:t>such as intelligent bots and mixed reality</a:t>
            </a:r>
            <a:endParaRPr lang="en-US" sz="2000" i="0" dirty="0">
              <a:solidFill>
                <a:srgbClr val="171717"/>
              </a:solidFill>
              <a:effectLst/>
              <a:latin typeface="+mn-lt"/>
            </a:endParaRPr>
          </a:p>
          <a:p>
            <a:pPr marL="342900" indent="-342900" algn="l">
              <a:lnSpc>
                <a:spcPct val="150000"/>
              </a:lnSpc>
              <a:buFont typeface="Arial" panose="020B0604020202020204" pitchFamily="34" charset="0"/>
              <a:buChar char="•"/>
            </a:pPr>
            <a:r>
              <a:rPr lang="en-US" sz="2000" i="0" dirty="0">
                <a:solidFill>
                  <a:srgbClr val="171717"/>
                </a:solidFill>
                <a:effectLst/>
                <a:latin typeface="+mn-lt"/>
              </a:rPr>
              <a:t>You can use the virtual machines </a:t>
            </a:r>
            <a:r>
              <a:rPr lang="en-US" sz="2000" dirty="0">
                <a:solidFill>
                  <a:srgbClr val="171717"/>
                </a:solidFill>
                <a:latin typeface="+mn-lt"/>
              </a:rPr>
              <a:t>to run your applications.</a:t>
            </a:r>
          </a:p>
          <a:p>
            <a:pPr marL="342900" indent="-342900">
              <a:lnSpc>
                <a:spcPct val="150000"/>
              </a:lnSpc>
              <a:buFont typeface="Arial" panose="020B0604020202020204" pitchFamily="34" charset="0"/>
              <a:buChar char="•"/>
            </a:pPr>
            <a:r>
              <a:rPr lang="en-US" sz="2000" dirty="0">
                <a:solidFill>
                  <a:srgbClr val="171717"/>
                </a:solidFill>
                <a:latin typeface="+mn-lt"/>
              </a:rPr>
              <a:t>You can also use </a:t>
            </a:r>
            <a:r>
              <a:rPr lang="en-IN" sz="2000" dirty="0">
                <a:latin typeface="+mn-lt"/>
              </a:rPr>
              <a:t>AI and machine-learning services.</a:t>
            </a:r>
          </a:p>
          <a:p>
            <a:pPr marL="342900" indent="-342900">
              <a:lnSpc>
                <a:spcPct val="150000"/>
              </a:lnSpc>
              <a:buFont typeface="Arial" panose="020B0604020202020204" pitchFamily="34" charset="0"/>
              <a:buChar char="•"/>
            </a:pPr>
            <a:r>
              <a:rPr lang="en-IN" sz="2000" dirty="0">
                <a:latin typeface="+mn-lt"/>
              </a:rPr>
              <a:t>In fact a good way to start is by moving your existing applications to virtual machines that run in Azure. </a:t>
            </a:r>
          </a:p>
        </p:txBody>
      </p:sp>
    </p:spTree>
    <p:extLst>
      <p:ext uri="{BB962C8B-B14F-4D97-AF65-F5344CB8AC3E}">
        <p14:creationId xmlns:p14="http://schemas.microsoft.com/office/powerpoint/2010/main" val="281310456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What is the Azure portal</a:t>
            </a:r>
          </a:p>
        </p:txBody>
      </p:sp>
      <p:sp>
        <p:nvSpPr>
          <p:cNvPr id="6" name="Text Placeholder 5"/>
          <p:cNvSpPr>
            <a:spLocks noGrp="1"/>
          </p:cNvSpPr>
          <p:nvPr>
            <p:ph type="body" sz="quarter" idx="10"/>
          </p:nvPr>
        </p:nvSpPr>
        <p:spPr>
          <a:xfrm>
            <a:off x="507368" y="1231170"/>
            <a:ext cx="11018520" cy="3594830"/>
          </a:xfrm>
        </p:spPr>
        <p:txBody>
          <a:bodyPr/>
          <a:lstStyle/>
          <a:p>
            <a:pPr algn="l"/>
            <a:r>
              <a:rPr lang="en-US" sz="2000" b="0" i="0" dirty="0">
                <a:solidFill>
                  <a:srgbClr val="171717"/>
                </a:solidFill>
                <a:effectLst/>
                <a:latin typeface="Segoe UI" panose="020B0502040204020203" pitchFamily="34" charset="0"/>
              </a:rPr>
              <a:t>The Azure portal is a web-based, unified console that provides an alternative to command-line tools. With the Azure portal, you can manage your Azure subscription by using a graphical user interface. You can:</a:t>
            </a:r>
          </a:p>
          <a:p>
            <a:pPr marL="571500" lvl="1" indent="-342900">
              <a:buFont typeface="Arial" panose="020B0604020202020204" pitchFamily="34" charset="0"/>
              <a:buChar char="•"/>
            </a:pPr>
            <a:r>
              <a:rPr lang="en-US" b="0" i="0" dirty="0">
                <a:solidFill>
                  <a:srgbClr val="171717"/>
                </a:solidFill>
                <a:effectLst/>
                <a:latin typeface="Segoe UI" panose="020B0502040204020203" pitchFamily="34" charset="0"/>
              </a:rPr>
              <a:t>Build, manage, and monitor everything from simple web apps to complex cloud deployments.</a:t>
            </a:r>
          </a:p>
          <a:p>
            <a:pPr marL="571500" lvl="1" indent="-342900">
              <a:buFont typeface="Arial" panose="020B0604020202020204" pitchFamily="34" charset="0"/>
              <a:buChar char="•"/>
            </a:pPr>
            <a:r>
              <a:rPr lang="en-US" b="0" i="0" dirty="0">
                <a:solidFill>
                  <a:srgbClr val="171717"/>
                </a:solidFill>
                <a:effectLst/>
                <a:latin typeface="Segoe UI" panose="020B0502040204020203" pitchFamily="34" charset="0"/>
              </a:rPr>
              <a:t>Create custom dashboards for an organized view of resources.</a:t>
            </a:r>
          </a:p>
          <a:p>
            <a:pPr marL="571500" lvl="1" indent="-342900">
              <a:buFont typeface="Arial" panose="020B0604020202020204" pitchFamily="34" charset="0"/>
              <a:buChar char="•"/>
            </a:pPr>
            <a:r>
              <a:rPr lang="en-US" b="0" i="0" dirty="0">
                <a:solidFill>
                  <a:srgbClr val="171717"/>
                </a:solidFill>
                <a:effectLst/>
                <a:latin typeface="Segoe UI" panose="020B0502040204020203" pitchFamily="34" charset="0"/>
              </a:rPr>
              <a:t>Configure accessibility options for an optimal experience.</a:t>
            </a:r>
          </a:p>
          <a:p>
            <a:pPr marL="571500" lvl="1" indent="-342900">
              <a:buFont typeface="Arial" panose="020B0604020202020204" pitchFamily="34" charset="0"/>
              <a:buChar char="•"/>
            </a:pPr>
            <a:endParaRPr lang="en-US" dirty="0">
              <a:solidFill>
                <a:srgbClr val="171717"/>
              </a:solidFill>
              <a:latin typeface="Segoe UI" panose="020B0502040204020203" pitchFamily="34" charset="0"/>
            </a:endParaRPr>
          </a:p>
          <a:p>
            <a:pPr marL="571500" lvl="1" indent="-342900">
              <a:buFont typeface="Arial" panose="020B0604020202020204" pitchFamily="34" charset="0"/>
              <a:buChar char="•"/>
            </a:pPr>
            <a:endParaRPr lang="en-US" b="0" i="0" dirty="0">
              <a:solidFill>
                <a:srgbClr val="171717"/>
              </a:solidFill>
              <a:effectLst/>
              <a:latin typeface="Segoe UI" panose="020B0502040204020203" pitchFamily="34" charset="0"/>
            </a:endParaRPr>
          </a:p>
          <a:p>
            <a:pPr algn="ctr"/>
            <a:r>
              <a:rPr lang="en-US" b="0" i="0" dirty="0">
                <a:solidFill>
                  <a:srgbClr val="171717"/>
                </a:solidFill>
                <a:effectLst/>
                <a:latin typeface="Segoe UI" panose="020B0502040204020203" pitchFamily="34" charset="0"/>
                <a:hlinkClick r:id="rId3"/>
              </a:rPr>
              <a:t>https://portal.azure.com</a:t>
            </a:r>
            <a:endParaRPr lang="en-US" b="0" i="0" dirty="0">
              <a:solidFill>
                <a:srgbClr val="171717"/>
              </a:solidFill>
              <a:effectLst/>
              <a:latin typeface="Segoe UI" panose="020B0502040204020203" pitchFamily="34" charset="0"/>
            </a:endParaRPr>
          </a:p>
        </p:txBody>
      </p:sp>
    </p:spTree>
    <p:extLst>
      <p:ext uri="{BB962C8B-B14F-4D97-AF65-F5344CB8AC3E}">
        <p14:creationId xmlns:p14="http://schemas.microsoft.com/office/powerpoint/2010/main" val="24859269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What is Azure Marketplace</a:t>
            </a:r>
          </a:p>
        </p:txBody>
      </p:sp>
      <p:sp>
        <p:nvSpPr>
          <p:cNvPr id="6" name="Text Placeholder 5"/>
          <p:cNvSpPr>
            <a:spLocks noGrp="1"/>
          </p:cNvSpPr>
          <p:nvPr>
            <p:ph type="body" sz="quarter" idx="10"/>
          </p:nvPr>
        </p:nvSpPr>
        <p:spPr>
          <a:xfrm>
            <a:off x="586390" y="1434370"/>
            <a:ext cx="11018520" cy="4013406"/>
          </a:xfrm>
        </p:spPr>
        <p:txBody>
          <a:bodyPr/>
          <a:lstStyle/>
          <a:p>
            <a:pPr marL="457200" indent="-457200" algn="l">
              <a:buFont typeface="+mj-lt"/>
              <a:buAutoNum type="arabicPeriod"/>
            </a:pPr>
            <a:r>
              <a:rPr lang="en-US" sz="2000">
                <a:solidFill>
                  <a:srgbClr val="171717"/>
                </a:solidFill>
                <a:latin typeface="Segoe UI" panose="020B0502040204020203" pitchFamily="34" charset="0"/>
              </a:rPr>
              <a:t>H</a:t>
            </a:r>
            <a:r>
              <a:rPr lang="en-US" sz="2000" b="0" i="0">
                <a:solidFill>
                  <a:srgbClr val="171717"/>
                </a:solidFill>
                <a:effectLst/>
                <a:latin typeface="Segoe UI" panose="020B0502040204020203" pitchFamily="34" charset="0"/>
              </a:rPr>
              <a:t>elps connect users with Microsoft partners, independent software vendors, and startups.</a:t>
            </a:r>
          </a:p>
          <a:p>
            <a:pPr marL="457200" indent="-457200" algn="l">
              <a:buFont typeface="+mj-lt"/>
              <a:buAutoNum type="arabicPeriod"/>
            </a:pPr>
            <a:r>
              <a:rPr lang="en-US" sz="2000">
                <a:solidFill>
                  <a:srgbClr val="171717"/>
                </a:solidFill>
                <a:latin typeface="Segoe UI" panose="020B0502040204020203" pitchFamily="34" charset="0"/>
              </a:rPr>
              <a:t>C</a:t>
            </a:r>
            <a:r>
              <a:rPr lang="en-US" sz="2000" b="0" i="0">
                <a:solidFill>
                  <a:srgbClr val="171717"/>
                </a:solidFill>
                <a:effectLst/>
                <a:latin typeface="Segoe UI" panose="020B0502040204020203" pitchFamily="34" charset="0"/>
              </a:rPr>
              <a:t>ustomers can find, try, purchase, and provision applications and services from hundreds of leading service providers. </a:t>
            </a:r>
          </a:p>
          <a:p>
            <a:pPr marL="457200" indent="-457200" algn="l">
              <a:buFont typeface="+mj-lt"/>
              <a:buAutoNum type="arabicPeriod"/>
            </a:pPr>
            <a:r>
              <a:rPr lang="en-US" sz="2000" b="0" i="0">
                <a:solidFill>
                  <a:srgbClr val="171717"/>
                </a:solidFill>
                <a:effectLst/>
                <a:latin typeface="Segoe UI" panose="020B0502040204020203" pitchFamily="34" charset="0"/>
              </a:rPr>
              <a:t>All solutions and services are certified to run on Azure.</a:t>
            </a:r>
          </a:p>
          <a:p>
            <a:pPr marL="457200" indent="-457200" algn="l">
              <a:buFont typeface="+mj-lt"/>
              <a:buAutoNum type="arabicPeriod"/>
            </a:pPr>
            <a:r>
              <a:rPr lang="en-US" sz="2000" b="0" i="0">
                <a:solidFill>
                  <a:srgbClr val="171717"/>
                </a:solidFill>
                <a:effectLst/>
                <a:latin typeface="Segoe UI" panose="020B0502040204020203" pitchFamily="34" charset="0"/>
              </a:rPr>
              <a:t>The catalog provides many industry categories such as :</a:t>
            </a:r>
          </a:p>
          <a:p>
            <a:pPr marL="800100" lvl="2" indent="-342900">
              <a:buFont typeface="Arial" panose="020B0604020202020204" pitchFamily="34" charset="0"/>
              <a:buChar char="•"/>
            </a:pPr>
            <a:r>
              <a:rPr lang="en-US" sz="2000">
                <a:solidFill>
                  <a:srgbClr val="171717"/>
                </a:solidFill>
                <a:latin typeface="Segoe UI" panose="020B0502040204020203" pitchFamily="34" charset="0"/>
              </a:rPr>
              <a:t>O</a:t>
            </a:r>
            <a:r>
              <a:rPr lang="en-US" sz="2000" b="0" i="0">
                <a:solidFill>
                  <a:srgbClr val="171717"/>
                </a:solidFill>
                <a:effectLst/>
                <a:latin typeface="Segoe UI" panose="020B0502040204020203" pitchFamily="34" charset="0"/>
              </a:rPr>
              <a:t>pen-source container platforms</a:t>
            </a:r>
          </a:p>
          <a:p>
            <a:pPr marL="800100" lvl="2" indent="-342900">
              <a:buFont typeface="Arial" panose="020B0604020202020204" pitchFamily="34" charset="0"/>
              <a:buChar char="•"/>
            </a:pPr>
            <a:r>
              <a:rPr lang="en-US" sz="2000">
                <a:solidFill>
                  <a:srgbClr val="171717"/>
                </a:solidFill>
                <a:latin typeface="Segoe UI" panose="020B0502040204020203" pitchFamily="34" charset="0"/>
              </a:rPr>
              <a:t>V</a:t>
            </a:r>
            <a:r>
              <a:rPr lang="en-US" sz="2000" b="0" i="0">
                <a:solidFill>
                  <a:srgbClr val="171717"/>
                </a:solidFill>
                <a:effectLst/>
                <a:latin typeface="Segoe UI" panose="020B0502040204020203" pitchFamily="34" charset="0"/>
              </a:rPr>
              <a:t>irtual machine images</a:t>
            </a:r>
            <a:endParaRPr lang="en-US" sz="2000">
              <a:solidFill>
                <a:srgbClr val="171717"/>
              </a:solidFill>
              <a:latin typeface="Segoe UI" panose="020B0502040204020203" pitchFamily="34" charset="0"/>
            </a:endParaRPr>
          </a:p>
          <a:p>
            <a:pPr marL="800100" lvl="2" indent="-342900">
              <a:buFont typeface="Arial" panose="020B0604020202020204" pitchFamily="34" charset="0"/>
              <a:buChar char="•"/>
            </a:pPr>
            <a:r>
              <a:rPr lang="en-US" sz="2000" b="0" i="0">
                <a:solidFill>
                  <a:srgbClr val="171717"/>
                </a:solidFill>
                <a:effectLst/>
                <a:latin typeface="Segoe UI" panose="020B0502040204020203" pitchFamily="34" charset="0"/>
              </a:rPr>
              <a:t>Databases</a:t>
            </a:r>
          </a:p>
          <a:p>
            <a:pPr marL="800100" lvl="2" indent="-342900">
              <a:buFont typeface="Arial" panose="020B0604020202020204" pitchFamily="34" charset="0"/>
              <a:buChar char="•"/>
            </a:pPr>
            <a:r>
              <a:rPr lang="en-US" sz="2000">
                <a:solidFill>
                  <a:srgbClr val="171717"/>
                </a:solidFill>
                <a:latin typeface="Segoe UI" panose="020B0502040204020203" pitchFamily="34" charset="0"/>
              </a:rPr>
              <a:t>A</a:t>
            </a:r>
            <a:r>
              <a:rPr lang="en-US" sz="2000" b="0" i="0">
                <a:solidFill>
                  <a:srgbClr val="171717"/>
                </a:solidFill>
                <a:effectLst/>
                <a:latin typeface="Segoe UI" panose="020B0502040204020203" pitchFamily="34" charset="0"/>
              </a:rPr>
              <a:t>pplication build and deployment software</a:t>
            </a:r>
          </a:p>
          <a:p>
            <a:pPr algn="l"/>
            <a:endParaRPr lang="en-US" sz="2000">
              <a:solidFill>
                <a:srgbClr val="171717"/>
              </a:solidFill>
              <a:latin typeface="Segoe UI" panose="020B0502040204020203" pitchFamily="34" charset="0"/>
            </a:endParaRPr>
          </a:p>
          <a:p>
            <a:pPr algn="ctr"/>
            <a:r>
              <a:rPr lang="en-US" sz="2400" b="0" i="0">
                <a:solidFill>
                  <a:srgbClr val="171717"/>
                </a:solidFill>
                <a:effectLst/>
                <a:latin typeface="Segoe UI" panose="020B0502040204020203" pitchFamily="34" charset="0"/>
                <a:hlinkClick r:id="rId3"/>
              </a:rPr>
              <a:t>https://azuremarketplace.microsoft.com</a:t>
            </a:r>
            <a:endParaRPr lang="en-US" sz="2400" b="0" i="0">
              <a:solidFill>
                <a:srgbClr val="171717"/>
              </a:solidFill>
              <a:effectLst/>
              <a:latin typeface="Segoe UI" panose="020B0502040204020203" pitchFamily="34" charset="0"/>
            </a:endParaRPr>
          </a:p>
        </p:txBody>
      </p:sp>
    </p:spTree>
    <p:extLst>
      <p:ext uri="{BB962C8B-B14F-4D97-AF65-F5344CB8AC3E}">
        <p14:creationId xmlns:p14="http://schemas.microsoft.com/office/powerpoint/2010/main" val="36972658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Tour of Azure services</a:t>
            </a:r>
          </a:p>
        </p:txBody>
      </p:sp>
      <p:sp>
        <p:nvSpPr>
          <p:cNvPr id="6" name="Text Placeholder 5"/>
          <p:cNvSpPr>
            <a:spLocks noGrp="1"/>
          </p:cNvSpPr>
          <p:nvPr>
            <p:ph type="body" sz="quarter" idx="10"/>
          </p:nvPr>
        </p:nvSpPr>
        <p:spPr>
          <a:xfrm>
            <a:off x="586390" y="1434370"/>
            <a:ext cx="11018520" cy="3631763"/>
          </a:xfrm>
        </p:spPr>
        <p:txBody>
          <a:bodyPr/>
          <a:lstStyle/>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Compute</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Networking</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Storage</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Mobile</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Databases</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Web</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Internet of Things (IoT)</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Big data</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AI</a:t>
            </a:r>
          </a:p>
          <a:p>
            <a:pPr marL="342900" indent="-342900" algn="l">
              <a:buFont typeface="Arial" panose="020B0604020202020204" pitchFamily="34" charset="0"/>
              <a:buChar char="•"/>
            </a:pPr>
            <a:r>
              <a:rPr lang="en-US" sz="2000" b="0" i="0">
                <a:solidFill>
                  <a:srgbClr val="171717"/>
                </a:solidFill>
                <a:effectLst/>
                <a:latin typeface="Segoe UI" panose="020B0502040204020203" pitchFamily="34" charset="0"/>
              </a:rPr>
              <a:t>DevOps</a:t>
            </a:r>
          </a:p>
        </p:txBody>
      </p:sp>
      <p:pic>
        <p:nvPicPr>
          <p:cNvPr id="2050" name="Picture 2" descr="Diagram showing overall view of popular Azure services with sections for security and management, platform services, hybrid cloud, and infrastructure services.">
            <a:extLst>
              <a:ext uri="{FF2B5EF4-FFF2-40B4-BE49-F238E27FC236}">
                <a16:creationId xmlns:a16="http://schemas.microsoft.com/office/drawing/2014/main" id="{1865D24B-A253-46FA-B82D-AD850782AE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9282" y="1110063"/>
            <a:ext cx="7518400" cy="4280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7455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Get started with Azure accounts</a:t>
            </a:r>
          </a:p>
        </p:txBody>
      </p:sp>
      <p:sp>
        <p:nvSpPr>
          <p:cNvPr id="6" name="Text Placeholder 5"/>
          <p:cNvSpPr>
            <a:spLocks noGrp="1"/>
          </p:cNvSpPr>
          <p:nvPr>
            <p:ph type="body" sz="quarter" idx="10"/>
          </p:nvPr>
        </p:nvSpPr>
        <p:spPr>
          <a:xfrm>
            <a:off x="405768" y="1011198"/>
            <a:ext cx="11018520" cy="4528547"/>
          </a:xfrm>
        </p:spPr>
        <p:txBody>
          <a:bodyPr/>
          <a:lstStyle/>
          <a:p>
            <a:pPr>
              <a:lnSpc>
                <a:spcPct val="150000"/>
              </a:lnSpc>
            </a:pPr>
            <a:r>
              <a:rPr lang="en-US" sz="2000" dirty="0">
                <a:solidFill>
                  <a:srgbClr val="171717"/>
                </a:solidFill>
                <a:latin typeface="Segoe UI" panose="020B0502040204020203" pitchFamily="34" charset="0"/>
              </a:rPr>
              <a:t>The Azure free account is an excellent way for new users to get started. Your Free Account includes:</a:t>
            </a:r>
            <a:endParaRPr lang="en-US" sz="1050" dirty="0">
              <a:solidFill>
                <a:srgbClr val="171717"/>
              </a:solidFill>
              <a:latin typeface="Segoe UI" panose="020B0502040204020203" pitchFamily="34" charset="0"/>
            </a:endParaRPr>
          </a:p>
          <a:p>
            <a:pPr marL="514350" lvl="1" indent="-285750">
              <a:lnSpc>
                <a:spcPct val="150000"/>
              </a:lnSpc>
              <a:buFont typeface="Arial" panose="020B0604020202020204" pitchFamily="34" charset="0"/>
              <a:buChar char="•"/>
            </a:pPr>
            <a:r>
              <a:rPr lang="en-US" b="0" i="0" dirty="0">
                <a:solidFill>
                  <a:srgbClr val="171717"/>
                </a:solidFill>
                <a:effectLst/>
                <a:latin typeface="Segoe UI" panose="020B0502040204020203" pitchFamily="34" charset="0"/>
              </a:rPr>
              <a:t>Free access to popular Azure products for 12 months.</a:t>
            </a:r>
          </a:p>
          <a:p>
            <a:pPr marL="514350" lvl="1" indent="-285750">
              <a:lnSpc>
                <a:spcPct val="150000"/>
              </a:lnSpc>
              <a:buFont typeface="Arial" panose="020B0604020202020204" pitchFamily="34" charset="0"/>
              <a:buChar char="•"/>
            </a:pPr>
            <a:r>
              <a:rPr lang="en-US" b="0" i="0" dirty="0">
                <a:solidFill>
                  <a:srgbClr val="171717"/>
                </a:solidFill>
                <a:effectLst/>
                <a:latin typeface="Segoe UI" panose="020B0502040204020203" pitchFamily="34" charset="0"/>
              </a:rPr>
              <a:t>A credit to spend for the first 30 days.</a:t>
            </a:r>
          </a:p>
          <a:p>
            <a:pPr marL="514350" lvl="1" indent="-285750">
              <a:lnSpc>
                <a:spcPct val="150000"/>
              </a:lnSpc>
              <a:buFont typeface="Arial" panose="020B0604020202020204" pitchFamily="34" charset="0"/>
              <a:buChar char="•"/>
            </a:pPr>
            <a:r>
              <a:rPr lang="en-US" b="0" i="0" dirty="0">
                <a:solidFill>
                  <a:srgbClr val="171717"/>
                </a:solidFill>
                <a:effectLst/>
                <a:latin typeface="Segoe UI" panose="020B0502040204020203" pitchFamily="34" charset="0"/>
              </a:rPr>
              <a:t>Access to more than 25 products that are always free.</a:t>
            </a:r>
            <a:endParaRPr lang="en-US" sz="2000" dirty="0">
              <a:solidFill>
                <a:srgbClr val="171717"/>
              </a:solidFill>
              <a:latin typeface="Segoe UI" panose="020B0502040204020203" pitchFamily="34" charset="0"/>
            </a:endParaRPr>
          </a:p>
          <a:p>
            <a:pPr>
              <a:lnSpc>
                <a:spcPct val="150000"/>
              </a:lnSpc>
            </a:pPr>
            <a:r>
              <a:rPr lang="en-US" sz="2000" dirty="0">
                <a:solidFill>
                  <a:srgbClr val="171717"/>
                </a:solidFill>
                <a:latin typeface="Segoe UI" panose="020B0502040204020203" pitchFamily="34" charset="0"/>
              </a:rPr>
              <a:t>To sign up, you need:</a:t>
            </a:r>
          </a:p>
          <a:p>
            <a:pPr marL="514350" lvl="1" indent="-285750">
              <a:lnSpc>
                <a:spcPct val="150000"/>
              </a:lnSpc>
              <a:buFont typeface="Arial" panose="020B0604020202020204" pitchFamily="34" charset="0"/>
              <a:buChar char="•"/>
            </a:pPr>
            <a:r>
              <a:rPr lang="en-US" dirty="0">
                <a:solidFill>
                  <a:srgbClr val="171717"/>
                </a:solidFill>
                <a:latin typeface="Segoe UI" panose="020B0502040204020203" pitchFamily="34" charset="0"/>
              </a:rPr>
              <a:t>a phone number.</a:t>
            </a:r>
          </a:p>
          <a:p>
            <a:pPr marL="514350" lvl="1" indent="-285750">
              <a:lnSpc>
                <a:spcPct val="150000"/>
              </a:lnSpc>
              <a:buFont typeface="Arial" panose="020B0604020202020204" pitchFamily="34" charset="0"/>
              <a:buChar char="•"/>
            </a:pPr>
            <a:r>
              <a:rPr lang="en-US" dirty="0">
                <a:solidFill>
                  <a:srgbClr val="171717"/>
                </a:solidFill>
                <a:latin typeface="Segoe UI" panose="020B0502040204020203" pitchFamily="34" charset="0"/>
              </a:rPr>
              <a:t>a credit card (Just for verification, you won’t be charged for the first 12 months)</a:t>
            </a:r>
          </a:p>
          <a:p>
            <a:pPr marL="514350" lvl="1" indent="-285750">
              <a:lnSpc>
                <a:spcPct val="150000"/>
              </a:lnSpc>
              <a:buFont typeface="Arial" panose="020B0604020202020204" pitchFamily="34" charset="0"/>
              <a:buChar char="•"/>
            </a:pPr>
            <a:r>
              <a:rPr lang="en-US" dirty="0">
                <a:solidFill>
                  <a:srgbClr val="171717"/>
                </a:solidFill>
                <a:latin typeface="Segoe UI" panose="020B0502040204020203" pitchFamily="34" charset="0"/>
              </a:rPr>
              <a:t>a Microsoft or GitHub account.</a:t>
            </a:r>
            <a:endParaRPr lang="en-US" b="0" i="0" dirty="0">
              <a:solidFill>
                <a:srgbClr val="171717"/>
              </a:solidFill>
              <a:effectLst/>
              <a:latin typeface="Segoe UI" panose="020B0502040204020203" pitchFamily="34" charset="0"/>
            </a:endParaRPr>
          </a:p>
        </p:txBody>
      </p:sp>
    </p:spTree>
    <p:extLst>
      <p:ext uri="{BB962C8B-B14F-4D97-AF65-F5344CB8AC3E}">
        <p14:creationId xmlns:p14="http://schemas.microsoft.com/office/powerpoint/2010/main" val="607971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Get started with Azure accounts</a:t>
            </a:r>
          </a:p>
        </p:txBody>
      </p:sp>
      <p:sp>
        <p:nvSpPr>
          <p:cNvPr id="6" name="Text Placeholder 5"/>
          <p:cNvSpPr>
            <a:spLocks noGrp="1"/>
          </p:cNvSpPr>
          <p:nvPr>
            <p:ph type="body" sz="quarter" idx="10"/>
          </p:nvPr>
        </p:nvSpPr>
        <p:spPr>
          <a:xfrm>
            <a:off x="586390" y="1434370"/>
            <a:ext cx="11018520" cy="307777"/>
          </a:xfrm>
        </p:spPr>
        <p:txBody>
          <a:bodyPr/>
          <a:lstStyle/>
          <a:p>
            <a:pPr algn="l"/>
            <a:r>
              <a:rPr lang="en-US" sz="2000" b="0" i="0">
                <a:solidFill>
                  <a:srgbClr val="171717"/>
                </a:solidFill>
                <a:effectLst/>
                <a:latin typeface="Segoe UI" panose="020B0502040204020203" pitchFamily="34" charset="0"/>
              </a:rPr>
              <a:t> </a:t>
            </a:r>
          </a:p>
        </p:txBody>
      </p:sp>
      <p:pic>
        <p:nvPicPr>
          <p:cNvPr id="7170" name="Picture 2">
            <a:extLst>
              <a:ext uri="{FF2B5EF4-FFF2-40B4-BE49-F238E27FC236}">
                <a16:creationId xmlns:a16="http://schemas.microsoft.com/office/drawing/2014/main" id="{1843FE08-701E-43DA-A740-87E80ADE84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1549" y="1184167"/>
            <a:ext cx="5668202" cy="4489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43713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Check your Knowledge</a:t>
            </a:r>
          </a:p>
        </p:txBody>
      </p:sp>
      <p:sp>
        <p:nvSpPr>
          <p:cNvPr id="6" name="Text Placeholder 5"/>
          <p:cNvSpPr>
            <a:spLocks noGrp="1"/>
          </p:cNvSpPr>
          <p:nvPr>
            <p:ph type="body" sz="quarter" idx="10"/>
          </p:nvPr>
        </p:nvSpPr>
        <p:spPr>
          <a:xfrm>
            <a:off x="586390" y="1434370"/>
            <a:ext cx="11018520" cy="3206775"/>
          </a:xfrm>
        </p:spPr>
        <p:txBody>
          <a:bodyPr/>
          <a:lstStyle/>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This Quiz consists of 18 graded questions (5 points for each question)</a:t>
            </a:r>
          </a:p>
          <a:p>
            <a:pPr marL="342900" indent="-342900" algn="l">
              <a:lnSpc>
                <a:spcPct val="150000"/>
              </a:lnSpc>
              <a:buFont typeface="Arial" panose="020B0604020202020204" pitchFamily="34" charset="0"/>
              <a:buChar char="•"/>
            </a:pPr>
            <a:r>
              <a:rPr lang="en-US" sz="2000">
                <a:solidFill>
                  <a:srgbClr val="171717"/>
                </a:solidFill>
                <a:latin typeface="Segoe UI" panose="020B0502040204020203" pitchFamily="34" charset="0"/>
              </a:rPr>
              <a:t>Time limit: 15 minutes</a:t>
            </a:r>
          </a:p>
          <a:p>
            <a:pPr marL="342900" indent="-342900" algn="l">
              <a:lnSpc>
                <a:spcPct val="150000"/>
              </a:lnSpc>
              <a:buFont typeface="Arial" panose="020B0604020202020204" pitchFamily="34" charset="0"/>
              <a:buChar char="•"/>
            </a:pPr>
            <a:r>
              <a:rPr lang="en-US" sz="2000">
                <a:solidFill>
                  <a:srgbClr val="171717"/>
                </a:solidFill>
                <a:latin typeface="Segoe UI" panose="020B0502040204020203" pitchFamily="34" charset="0"/>
              </a:rPr>
              <a:t>Source of Questions – Microsoft Learn &amp; LinkedIn Learning</a:t>
            </a:r>
          </a:p>
          <a:p>
            <a:pPr algn="l">
              <a:lnSpc>
                <a:spcPct val="150000"/>
              </a:lnSpc>
            </a:pPr>
            <a:r>
              <a:rPr lang="en-US" sz="2000">
                <a:solidFill>
                  <a:srgbClr val="171717"/>
                </a:solidFill>
                <a:latin typeface="Segoe UI" panose="020B0502040204020203" pitchFamily="34" charset="0"/>
              </a:rPr>
              <a:t>		</a:t>
            </a:r>
          </a:p>
          <a:p>
            <a:pPr algn="l">
              <a:lnSpc>
                <a:spcPct val="150000"/>
              </a:lnSpc>
            </a:pPr>
            <a:r>
              <a:rPr lang="en-US" sz="2000" b="0" i="0">
                <a:solidFill>
                  <a:srgbClr val="171717"/>
                </a:solidFill>
                <a:effectLst/>
                <a:latin typeface="Segoe UI" panose="020B0502040204020203" pitchFamily="34" charset="0"/>
              </a:rPr>
              <a:t>		</a:t>
            </a:r>
          </a:p>
          <a:p>
            <a:pPr algn="l">
              <a:lnSpc>
                <a:spcPct val="150000"/>
              </a:lnSpc>
            </a:pPr>
            <a:r>
              <a:rPr lang="en-US" sz="2000">
                <a:solidFill>
                  <a:srgbClr val="171717"/>
                </a:solidFill>
                <a:latin typeface="Segoe UI" panose="020B0502040204020203" pitchFamily="34" charset="0"/>
              </a:rPr>
              <a:t>		</a:t>
            </a:r>
            <a:r>
              <a:rPr lang="en-US" b="0" i="0">
                <a:solidFill>
                  <a:srgbClr val="171717"/>
                </a:solidFill>
                <a:effectLst/>
                <a:latin typeface="Segoe UI" panose="020B0502040204020203" pitchFamily="34" charset="0"/>
                <a:hlinkClick r:id="rId3"/>
              </a:rPr>
              <a:t>https://bit.ly/2LpJbjn</a:t>
            </a:r>
            <a:r>
              <a:rPr lang="en-US" b="0" i="0">
                <a:solidFill>
                  <a:srgbClr val="171717"/>
                </a:solidFill>
                <a:effectLst/>
                <a:latin typeface="Segoe UI" panose="020B0502040204020203" pitchFamily="34" charset="0"/>
              </a:rPr>
              <a:t>       Or </a:t>
            </a:r>
          </a:p>
        </p:txBody>
      </p:sp>
      <p:pic>
        <p:nvPicPr>
          <p:cNvPr id="1026" name="Picture 2" descr="'The Cloud Tour' Check your knowledge">
            <a:extLst>
              <a:ext uri="{FF2B5EF4-FFF2-40B4-BE49-F238E27FC236}">
                <a16:creationId xmlns:a16="http://schemas.microsoft.com/office/drawing/2014/main" id="{38E1C5A4-47F5-4D48-9B78-9A109830DA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48600" y="3037757"/>
            <a:ext cx="2638425" cy="2638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52115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Contact Us</a:t>
            </a:r>
          </a:p>
        </p:txBody>
      </p:sp>
      <p:pic>
        <p:nvPicPr>
          <p:cNvPr id="3" name="Picture 2">
            <a:extLst>
              <a:ext uri="{FF2B5EF4-FFF2-40B4-BE49-F238E27FC236}">
                <a16:creationId xmlns:a16="http://schemas.microsoft.com/office/drawing/2014/main" id="{C5485A19-0241-47BE-B1E2-6DDF49C4F095}"/>
              </a:ext>
            </a:extLst>
          </p:cNvPr>
          <p:cNvPicPr>
            <a:picLocks noChangeAspect="1"/>
          </p:cNvPicPr>
          <p:nvPr/>
        </p:nvPicPr>
        <p:blipFill>
          <a:blip r:embed="rId3"/>
          <a:stretch>
            <a:fillRect/>
          </a:stretch>
        </p:blipFill>
        <p:spPr>
          <a:xfrm>
            <a:off x="7384895" y="1373264"/>
            <a:ext cx="4715315" cy="4111471"/>
          </a:xfrm>
          <a:prstGeom prst="rect">
            <a:avLst/>
          </a:prstGeom>
        </p:spPr>
      </p:pic>
    </p:spTree>
    <p:extLst>
      <p:ext uri="{BB962C8B-B14F-4D97-AF65-F5344CB8AC3E}">
        <p14:creationId xmlns:p14="http://schemas.microsoft.com/office/powerpoint/2010/main" val="27558787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0322E37-D7F9-45CA-8755-69DA47610FE6}"/>
              </a:ext>
            </a:extLst>
          </p:cNvPr>
          <p:cNvSpPr>
            <a:spLocks noGrp="1"/>
          </p:cNvSpPr>
          <p:nvPr>
            <p:ph type="title" idx="4294967295"/>
          </p:nvPr>
        </p:nvSpPr>
        <p:spPr>
          <a:xfrm>
            <a:off x="485775" y="3152001"/>
            <a:ext cx="9144000" cy="553998"/>
          </a:xfrm>
        </p:spPr>
        <p:txBody>
          <a:bodyPr/>
          <a:lstStyle/>
          <a:p>
            <a:pPr algn="ctr"/>
            <a:r>
              <a:rPr lang="en-US"/>
              <a:t>Thank you</a:t>
            </a:r>
          </a:p>
        </p:txBody>
      </p:sp>
    </p:spTree>
    <p:extLst>
      <p:ext uri="{BB962C8B-B14F-4D97-AF65-F5344CB8AC3E}">
        <p14:creationId xmlns:p14="http://schemas.microsoft.com/office/powerpoint/2010/main" val="25718485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pPr algn="l"/>
            <a:r>
              <a:rPr lang="en-IN" i="0">
                <a:solidFill>
                  <a:srgbClr val="171717"/>
                </a:solidFill>
                <a:effectLst/>
              </a:rPr>
              <a:t>Enabling technologies</a:t>
            </a:r>
          </a:p>
        </p:txBody>
      </p:sp>
      <p:sp>
        <p:nvSpPr>
          <p:cNvPr id="6" name="Text Placeholder 5"/>
          <p:cNvSpPr>
            <a:spLocks noGrp="1"/>
          </p:cNvSpPr>
          <p:nvPr>
            <p:ph type="body" sz="quarter" idx="10"/>
          </p:nvPr>
        </p:nvSpPr>
        <p:spPr>
          <a:xfrm>
            <a:off x="586390" y="1434370"/>
            <a:ext cx="11018520" cy="3912994"/>
          </a:xfrm>
        </p:spPr>
        <p:txBody>
          <a:bodyPr/>
          <a:lstStyle/>
          <a:p>
            <a:pPr algn="l"/>
            <a:r>
              <a:rPr lang="en-US" sz="2000" b="0" i="0">
                <a:solidFill>
                  <a:srgbClr val="171717"/>
                </a:solidFill>
                <a:effectLst/>
                <a:latin typeface="Segoe UI" panose="020B0502040204020203" pitchFamily="34" charset="0"/>
              </a:rPr>
              <a:t>Cloud computing has various enabling technologies, which include:</a:t>
            </a: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Networking</a:t>
            </a: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Virtualization</a:t>
            </a: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resource management</a:t>
            </a:r>
            <a:endParaRPr lang="en-US" sz="2000">
              <a:solidFill>
                <a:srgbClr val="171717"/>
              </a:solidFill>
              <a:latin typeface="Segoe UI" panose="020B0502040204020203" pitchFamily="34" charset="0"/>
            </a:endParaRP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utility computing</a:t>
            </a:r>
            <a:endParaRPr lang="en-US" sz="2000">
              <a:solidFill>
                <a:srgbClr val="171717"/>
              </a:solidFill>
              <a:latin typeface="Segoe UI" panose="020B0502040204020203" pitchFamily="34" charset="0"/>
            </a:endParaRP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programming models</a:t>
            </a:r>
            <a:endParaRPr lang="en-US" sz="2000">
              <a:solidFill>
                <a:srgbClr val="171717"/>
              </a:solidFill>
              <a:latin typeface="Segoe UI" panose="020B0502040204020203" pitchFamily="34" charset="0"/>
            </a:endParaRP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parallel and distributed computing</a:t>
            </a:r>
            <a:endParaRPr lang="en-US" sz="2000">
              <a:solidFill>
                <a:srgbClr val="171717"/>
              </a:solidFill>
              <a:latin typeface="Segoe UI" panose="020B0502040204020203" pitchFamily="34" charset="0"/>
            </a:endParaRPr>
          </a:p>
          <a:p>
            <a:pPr marL="342900" indent="-342900" algn="l">
              <a:lnSpc>
                <a:spcPct val="150000"/>
              </a:lnSpc>
              <a:buFont typeface="Arial" panose="020B0604020202020204" pitchFamily="34" charset="0"/>
              <a:buChar char="•"/>
            </a:pPr>
            <a:r>
              <a:rPr lang="en-US" sz="2000" b="0" i="0">
                <a:solidFill>
                  <a:srgbClr val="171717"/>
                </a:solidFill>
                <a:effectLst/>
                <a:latin typeface="Segoe UI" panose="020B0502040204020203" pitchFamily="34" charset="0"/>
              </a:rPr>
              <a:t>storage technologies.</a:t>
            </a:r>
            <a:endParaRPr lang="en-US" sz="3200" b="0" i="0">
              <a:solidFill>
                <a:srgbClr val="171717"/>
              </a:solidFill>
              <a:effectLst/>
              <a:latin typeface="Segoe UI" panose="020B0502040204020203" pitchFamily="34" charset="0"/>
            </a:endParaRPr>
          </a:p>
        </p:txBody>
      </p:sp>
      <p:pic>
        <p:nvPicPr>
          <p:cNvPr id="2054" name="Picture 6">
            <a:extLst>
              <a:ext uri="{FF2B5EF4-FFF2-40B4-BE49-F238E27FC236}">
                <a16:creationId xmlns:a16="http://schemas.microsoft.com/office/drawing/2014/main" id="{84A302AC-4DBA-4B5B-9565-8DFAD271C0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9500" y="1824962"/>
            <a:ext cx="4402802" cy="38367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61238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pPr algn="l"/>
            <a:r>
              <a:rPr lang="en-IN">
                <a:solidFill>
                  <a:srgbClr val="171717"/>
                </a:solidFill>
              </a:rPr>
              <a:t>Cloud computing advantages</a:t>
            </a:r>
            <a:endParaRPr lang="en-IN" i="0">
              <a:solidFill>
                <a:srgbClr val="171717"/>
              </a:solidFill>
              <a:effectLst/>
            </a:endParaRPr>
          </a:p>
        </p:txBody>
      </p:sp>
      <p:sp>
        <p:nvSpPr>
          <p:cNvPr id="6" name="Text Placeholder 5"/>
          <p:cNvSpPr>
            <a:spLocks noGrp="1"/>
          </p:cNvSpPr>
          <p:nvPr>
            <p:ph type="body" sz="quarter" idx="10"/>
          </p:nvPr>
        </p:nvSpPr>
        <p:spPr>
          <a:xfrm>
            <a:off x="586390" y="1434370"/>
            <a:ext cx="11018520" cy="4066883"/>
          </a:xfrm>
        </p:spPr>
        <p:txBody>
          <a:bodyPr/>
          <a:lstStyle/>
          <a:p>
            <a:pPr marL="457200" indent="-457200" algn="l">
              <a:lnSpc>
                <a:spcPct val="150000"/>
              </a:lnSpc>
              <a:buFont typeface="+mj-lt"/>
              <a:buAutoNum type="arabicPeriod"/>
            </a:pPr>
            <a:r>
              <a:rPr lang="en-US" sz="2000" i="0">
                <a:solidFill>
                  <a:srgbClr val="171717"/>
                </a:solidFill>
                <a:effectLst/>
                <a:latin typeface="+mn-lt"/>
              </a:rPr>
              <a:t>High availability</a:t>
            </a:r>
          </a:p>
          <a:p>
            <a:pPr marL="457200" indent="-457200" algn="l">
              <a:lnSpc>
                <a:spcPct val="150000"/>
              </a:lnSpc>
              <a:buFont typeface="+mj-lt"/>
              <a:buAutoNum type="arabicPeriod"/>
            </a:pPr>
            <a:r>
              <a:rPr lang="en-US" sz="2000" i="0">
                <a:solidFill>
                  <a:srgbClr val="171717"/>
                </a:solidFill>
                <a:effectLst/>
                <a:latin typeface="+mn-lt"/>
              </a:rPr>
              <a:t>Scalability</a:t>
            </a:r>
          </a:p>
          <a:p>
            <a:pPr marL="914400" lvl="2" indent="-457200">
              <a:lnSpc>
                <a:spcPct val="150000"/>
              </a:lnSpc>
              <a:buFont typeface="Arial" panose="020B0604020202020204" pitchFamily="34" charset="0"/>
              <a:buChar char="•"/>
            </a:pPr>
            <a:r>
              <a:rPr lang="en-US" sz="2000" i="1">
                <a:solidFill>
                  <a:srgbClr val="171717"/>
                </a:solidFill>
                <a:effectLst/>
              </a:rPr>
              <a:t>Vertically</a:t>
            </a:r>
          </a:p>
          <a:p>
            <a:pPr marL="914400" lvl="2" indent="-457200">
              <a:lnSpc>
                <a:spcPct val="150000"/>
              </a:lnSpc>
              <a:buFont typeface="Arial" panose="020B0604020202020204" pitchFamily="34" charset="0"/>
              <a:buChar char="•"/>
            </a:pPr>
            <a:r>
              <a:rPr lang="en-US" sz="2000" i="1">
                <a:solidFill>
                  <a:srgbClr val="171717"/>
                </a:solidFill>
                <a:effectLst/>
              </a:rPr>
              <a:t>Horizontally</a:t>
            </a:r>
            <a:endParaRPr lang="en-US" sz="1000" i="0">
              <a:solidFill>
                <a:srgbClr val="171717"/>
              </a:solidFill>
              <a:effectLst/>
              <a:latin typeface="+mn-lt"/>
            </a:endParaRPr>
          </a:p>
          <a:p>
            <a:pPr marL="457200" indent="-457200">
              <a:lnSpc>
                <a:spcPct val="150000"/>
              </a:lnSpc>
              <a:buFont typeface="+mj-lt"/>
              <a:buAutoNum type="arabicPeriod"/>
            </a:pPr>
            <a:r>
              <a:rPr lang="en-US" sz="2000" i="0">
                <a:solidFill>
                  <a:srgbClr val="171717"/>
                </a:solidFill>
                <a:effectLst/>
                <a:latin typeface="+mn-lt"/>
              </a:rPr>
              <a:t>Elasticity</a:t>
            </a:r>
            <a:endParaRPr lang="en-US" sz="1000" i="0">
              <a:solidFill>
                <a:srgbClr val="171717"/>
              </a:solidFill>
              <a:effectLst/>
              <a:latin typeface="+mn-lt"/>
            </a:endParaRPr>
          </a:p>
          <a:p>
            <a:pPr marL="457200" indent="-457200" algn="l">
              <a:lnSpc>
                <a:spcPct val="150000"/>
              </a:lnSpc>
              <a:buFont typeface="+mj-lt"/>
              <a:buAutoNum type="arabicPeriod"/>
            </a:pPr>
            <a:r>
              <a:rPr lang="en-US" sz="2000" i="0">
                <a:solidFill>
                  <a:srgbClr val="171717"/>
                </a:solidFill>
                <a:effectLst/>
                <a:latin typeface="+mn-lt"/>
              </a:rPr>
              <a:t>Agility</a:t>
            </a:r>
            <a:endParaRPr lang="en-US" sz="1000" i="0">
              <a:solidFill>
                <a:srgbClr val="171717"/>
              </a:solidFill>
              <a:effectLst/>
              <a:latin typeface="+mn-lt"/>
            </a:endParaRPr>
          </a:p>
          <a:p>
            <a:pPr marL="457200" indent="-457200" algn="l">
              <a:lnSpc>
                <a:spcPct val="150000"/>
              </a:lnSpc>
              <a:buFont typeface="+mj-lt"/>
              <a:buAutoNum type="arabicPeriod"/>
            </a:pPr>
            <a:r>
              <a:rPr lang="en-US" sz="2000" i="0">
                <a:solidFill>
                  <a:srgbClr val="171717"/>
                </a:solidFill>
                <a:effectLst/>
                <a:latin typeface="+mn-lt"/>
              </a:rPr>
              <a:t>Geo-distribution</a:t>
            </a:r>
            <a:endParaRPr lang="en-US" sz="1000" i="0">
              <a:solidFill>
                <a:srgbClr val="171717"/>
              </a:solidFill>
              <a:effectLst/>
              <a:latin typeface="+mn-lt"/>
            </a:endParaRPr>
          </a:p>
          <a:p>
            <a:pPr marL="457200" indent="-457200" algn="l">
              <a:lnSpc>
                <a:spcPct val="150000"/>
              </a:lnSpc>
              <a:buFont typeface="+mj-lt"/>
              <a:buAutoNum type="arabicPeriod"/>
            </a:pPr>
            <a:r>
              <a:rPr lang="en-US" sz="2000" i="0">
                <a:solidFill>
                  <a:srgbClr val="171717"/>
                </a:solidFill>
                <a:effectLst/>
                <a:latin typeface="+mn-lt"/>
              </a:rPr>
              <a:t>Disaster recovery</a:t>
            </a:r>
          </a:p>
        </p:txBody>
      </p:sp>
    </p:spTree>
    <p:extLst>
      <p:ext uri="{BB962C8B-B14F-4D97-AF65-F5344CB8AC3E}">
        <p14:creationId xmlns:p14="http://schemas.microsoft.com/office/powerpoint/2010/main" val="8400142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pPr algn="l"/>
            <a:r>
              <a:rPr lang="en-IN" i="0">
                <a:solidFill>
                  <a:srgbClr val="171717"/>
                </a:solidFill>
                <a:effectLst/>
              </a:rPr>
              <a:t>Buildin</a:t>
            </a:r>
            <a:r>
              <a:rPr lang="en-IN">
                <a:solidFill>
                  <a:srgbClr val="171717"/>
                </a:solidFill>
              </a:rPr>
              <a:t>g blocks of the cloud</a:t>
            </a:r>
            <a:endParaRPr lang="en-IN" i="0">
              <a:solidFill>
                <a:srgbClr val="171717"/>
              </a:solidFill>
              <a:effectLst/>
            </a:endParaRPr>
          </a:p>
        </p:txBody>
      </p:sp>
      <p:sp>
        <p:nvSpPr>
          <p:cNvPr id="6" name="Text Placeholder 5"/>
          <p:cNvSpPr>
            <a:spLocks noGrp="1"/>
          </p:cNvSpPr>
          <p:nvPr>
            <p:ph type="body" sz="quarter" idx="10"/>
          </p:nvPr>
        </p:nvSpPr>
        <p:spPr>
          <a:xfrm>
            <a:off x="586390" y="1434370"/>
            <a:ext cx="11018520" cy="1538883"/>
          </a:xfrm>
        </p:spPr>
        <p:txBody>
          <a:bodyPr/>
          <a:lstStyle/>
          <a:p>
            <a:pPr algn="l"/>
            <a:r>
              <a:rPr lang="en-US" sz="2000" b="0" i="0">
                <a:solidFill>
                  <a:srgbClr val="171717"/>
                </a:solidFill>
                <a:effectLst/>
                <a:latin typeface="Segoe UI" panose="020B0502040204020203" pitchFamily="34" charset="0"/>
              </a:rPr>
              <a:t>We present four main building blocks in cloud computing: application software, development platforms, resource sharing, and infrastructure, The infrastructure includes the physical resources in a datacenter. The resource sharing layer typically entails software and hardware techniques that allow the sharing of the physical resources while offering a certain level of isolation. The development platforms are utilized to develop cloud applications.</a:t>
            </a:r>
            <a:endParaRPr lang="en-US" sz="4400" b="0" i="0">
              <a:solidFill>
                <a:srgbClr val="171717"/>
              </a:solidFill>
              <a:effectLst/>
              <a:latin typeface="Segoe UI" panose="020B0502040204020203" pitchFamily="34" charset="0"/>
            </a:endParaRPr>
          </a:p>
        </p:txBody>
      </p:sp>
      <p:pic>
        <p:nvPicPr>
          <p:cNvPr id="3078" name="Picture 6">
            <a:extLst>
              <a:ext uri="{FF2B5EF4-FFF2-40B4-BE49-F238E27FC236}">
                <a16:creationId xmlns:a16="http://schemas.microsoft.com/office/drawing/2014/main" id="{FFF65A5C-5F23-4EE2-9D75-62E238A8DB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6900" y="3147155"/>
            <a:ext cx="2857500" cy="2781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70335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pPr algn="l"/>
            <a:r>
              <a:rPr lang="en-IN" i="0">
                <a:solidFill>
                  <a:srgbClr val="171717"/>
                </a:solidFill>
                <a:effectLst/>
              </a:rPr>
              <a:t>Cloud computing services</a:t>
            </a:r>
          </a:p>
        </p:txBody>
      </p:sp>
      <p:pic>
        <p:nvPicPr>
          <p:cNvPr id="3078" name="Picture 6">
            <a:extLst>
              <a:ext uri="{FF2B5EF4-FFF2-40B4-BE49-F238E27FC236}">
                <a16:creationId xmlns:a16="http://schemas.microsoft.com/office/drawing/2014/main" id="{FFF65A5C-5F23-4EE2-9D75-62E238A8DB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493" y="2479032"/>
            <a:ext cx="2857500" cy="27813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34DF9096-DB35-439F-9CCC-61FDCEB1BB4C}"/>
              </a:ext>
            </a:extLst>
          </p:cNvPr>
          <p:cNvSpPr txBox="1"/>
          <p:nvPr/>
        </p:nvSpPr>
        <p:spPr>
          <a:xfrm>
            <a:off x="2192594" y="3484949"/>
            <a:ext cx="3433764" cy="369332"/>
          </a:xfrm>
          <a:prstGeom prst="rect">
            <a:avLst/>
          </a:prstGeom>
          <a:noFill/>
        </p:spPr>
        <p:txBody>
          <a:bodyPr wrap="square">
            <a:spAutoFit/>
          </a:bodyPr>
          <a:lstStyle/>
          <a:p>
            <a:pPr algn="r"/>
            <a:r>
              <a:rPr lang="en-IN"/>
              <a:t>Product as a Service (PaaS)</a:t>
            </a:r>
          </a:p>
        </p:txBody>
      </p:sp>
      <p:sp>
        <p:nvSpPr>
          <p:cNvPr id="19" name="TextBox 18">
            <a:extLst>
              <a:ext uri="{FF2B5EF4-FFF2-40B4-BE49-F238E27FC236}">
                <a16:creationId xmlns:a16="http://schemas.microsoft.com/office/drawing/2014/main" id="{E965BF2F-660B-400D-9BC9-F26DAD1F8DF0}"/>
              </a:ext>
            </a:extLst>
          </p:cNvPr>
          <p:cNvSpPr txBox="1"/>
          <p:nvPr/>
        </p:nvSpPr>
        <p:spPr>
          <a:xfrm>
            <a:off x="2192594" y="2750793"/>
            <a:ext cx="3433764" cy="369332"/>
          </a:xfrm>
          <a:prstGeom prst="rect">
            <a:avLst/>
          </a:prstGeom>
          <a:noFill/>
        </p:spPr>
        <p:txBody>
          <a:bodyPr wrap="square">
            <a:spAutoFit/>
          </a:bodyPr>
          <a:lstStyle/>
          <a:p>
            <a:pPr algn="r"/>
            <a:r>
              <a:rPr lang="en-IN" sz="1800">
                <a:gradFill>
                  <a:gsLst>
                    <a:gs pos="2917">
                      <a:schemeClr val="tx1"/>
                    </a:gs>
                    <a:gs pos="30000">
                      <a:schemeClr val="tx1"/>
                    </a:gs>
                  </a:gsLst>
                  <a:lin ang="5400000" scaled="0"/>
                </a:gradFill>
              </a:rPr>
              <a:t>Software as a Service (SaaS)</a:t>
            </a:r>
            <a:endParaRPr lang="en-IN"/>
          </a:p>
        </p:txBody>
      </p:sp>
      <p:sp>
        <p:nvSpPr>
          <p:cNvPr id="20" name="TextBox 19">
            <a:extLst>
              <a:ext uri="{FF2B5EF4-FFF2-40B4-BE49-F238E27FC236}">
                <a16:creationId xmlns:a16="http://schemas.microsoft.com/office/drawing/2014/main" id="{48D88BF4-7357-4D66-B98E-B038918C84FE}"/>
              </a:ext>
            </a:extLst>
          </p:cNvPr>
          <p:cNvSpPr txBox="1"/>
          <p:nvPr/>
        </p:nvSpPr>
        <p:spPr>
          <a:xfrm>
            <a:off x="1520495" y="4390466"/>
            <a:ext cx="4105863" cy="369332"/>
          </a:xfrm>
          <a:prstGeom prst="rect">
            <a:avLst/>
          </a:prstGeom>
          <a:noFill/>
        </p:spPr>
        <p:txBody>
          <a:bodyPr wrap="square">
            <a:spAutoFit/>
          </a:bodyPr>
          <a:lstStyle/>
          <a:p>
            <a:pPr algn="r"/>
            <a:r>
              <a:rPr lang="en-IN" sz="1800">
                <a:gradFill>
                  <a:gsLst>
                    <a:gs pos="2917">
                      <a:schemeClr val="tx1"/>
                    </a:gs>
                    <a:gs pos="30000">
                      <a:schemeClr val="tx1"/>
                    </a:gs>
                  </a:gsLst>
                  <a:lin ang="5400000" scaled="0"/>
                </a:gradFill>
                <a:cs typeface="Segoe UI Light" panose="020B0502040204020203" pitchFamily="34" charset="0"/>
              </a:rPr>
              <a:t>Infrastructure</a:t>
            </a:r>
            <a:r>
              <a:rPr lang="en-IN" sz="1800">
                <a:gradFill>
                  <a:gsLst>
                    <a:gs pos="2917">
                      <a:schemeClr val="tx1"/>
                    </a:gs>
                    <a:gs pos="30000">
                      <a:schemeClr val="tx1"/>
                    </a:gs>
                  </a:gsLst>
                  <a:lin ang="5400000" scaled="0"/>
                </a:gradFill>
                <a:latin typeface="Segoe UI Light" panose="020B0502040204020203" pitchFamily="34" charset="0"/>
                <a:cs typeface="Segoe UI Light" panose="020B0502040204020203" pitchFamily="34" charset="0"/>
              </a:rPr>
              <a:t> </a:t>
            </a:r>
            <a:r>
              <a:rPr lang="en-IN" sz="1800">
                <a:gradFill>
                  <a:gsLst>
                    <a:gs pos="2917">
                      <a:schemeClr val="tx1"/>
                    </a:gs>
                    <a:gs pos="30000">
                      <a:schemeClr val="tx1"/>
                    </a:gs>
                  </a:gsLst>
                  <a:lin ang="5400000" scaled="0"/>
                </a:gradFill>
              </a:rPr>
              <a:t>as a Service (IaaS)</a:t>
            </a:r>
            <a:endParaRPr lang="en-IN"/>
          </a:p>
        </p:txBody>
      </p:sp>
      <p:sp>
        <p:nvSpPr>
          <p:cNvPr id="12" name="TextBox 11">
            <a:extLst>
              <a:ext uri="{FF2B5EF4-FFF2-40B4-BE49-F238E27FC236}">
                <a16:creationId xmlns:a16="http://schemas.microsoft.com/office/drawing/2014/main" id="{F5DB6686-F580-411F-8C8A-E7B26CDF347F}"/>
              </a:ext>
            </a:extLst>
          </p:cNvPr>
          <p:cNvSpPr txBox="1"/>
          <p:nvPr/>
        </p:nvSpPr>
        <p:spPr>
          <a:xfrm>
            <a:off x="6032093" y="3534698"/>
            <a:ext cx="65" cy="307777"/>
          </a:xfrm>
          <a:prstGeom prst="rect">
            <a:avLst/>
          </a:prstGeom>
          <a:noFill/>
        </p:spPr>
        <p:txBody>
          <a:bodyPr wrap="square" lIns="0" tIns="0" rIns="0" bIns="0" rtlCol="0">
            <a:spAutoFit/>
          </a:bodyPr>
          <a:lstStyle/>
          <a:p>
            <a:pPr algn="l"/>
            <a:endParaRPr lang="en-IN" sz="2000" err="1">
              <a:gradFill>
                <a:gsLst>
                  <a:gs pos="2917">
                    <a:schemeClr val="tx1"/>
                  </a:gs>
                  <a:gs pos="30000">
                    <a:schemeClr val="tx1"/>
                  </a:gs>
                </a:gsLst>
                <a:lin ang="5400000" scaled="0"/>
              </a:gradFill>
            </a:endParaRPr>
          </a:p>
        </p:txBody>
      </p:sp>
      <p:sp>
        <p:nvSpPr>
          <p:cNvPr id="21" name="Left Brace 20">
            <a:extLst>
              <a:ext uri="{FF2B5EF4-FFF2-40B4-BE49-F238E27FC236}">
                <a16:creationId xmlns:a16="http://schemas.microsoft.com/office/drawing/2014/main" id="{0700F8B0-5DDB-453D-A072-2DBCB56E9D4A}"/>
              </a:ext>
            </a:extLst>
          </p:cNvPr>
          <p:cNvSpPr/>
          <p:nvPr/>
        </p:nvSpPr>
        <p:spPr>
          <a:xfrm>
            <a:off x="5919021" y="2756074"/>
            <a:ext cx="649545" cy="586896"/>
          </a:xfrm>
          <a:prstGeom prst="leftBrace">
            <a:avLst>
              <a:gd name="adj1" fmla="val 0"/>
              <a:gd name="adj2" fmla="val 3492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5" name="Left Brace 24">
            <a:extLst>
              <a:ext uri="{FF2B5EF4-FFF2-40B4-BE49-F238E27FC236}">
                <a16:creationId xmlns:a16="http://schemas.microsoft.com/office/drawing/2014/main" id="{931CBF8E-05FB-4A79-973C-78A862792847}"/>
              </a:ext>
            </a:extLst>
          </p:cNvPr>
          <p:cNvSpPr/>
          <p:nvPr/>
        </p:nvSpPr>
        <p:spPr>
          <a:xfrm>
            <a:off x="5916966" y="3392616"/>
            <a:ext cx="651600" cy="553998"/>
          </a:xfrm>
          <a:prstGeom prst="leftBrace">
            <a:avLst>
              <a:gd name="adj1" fmla="val 0"/>
              <a:gd name="adj2" fmla="val 5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6" name="Left Brace 25">
            <a:extLst>
              <a:ext uri="{FF2B5EF4-FFF2-40B4-BE49-F238E27FC236}">
                <a16:creationId xmlns:a16="http://schemas.microsoft.com/office/drawing/2014/main" id="{9C5F9687-74A6-42DF-8529-54EAE59C5C87}"/>
              </a:ext>
            </a:extLst>
          </p:cNvPr>
          <p:cNvSpPr/>
          <p:nvPr/>
        </p:nvSpPr>
        <p:spPr>
          <a:xfrm>
            <a:off x="5916966" y="3996260"/>
            <a:ext cx="648678" cy="1147240"/>
          </a:xfrm>
          <a:prstGeom prst="leftBrace">
            <a:avLst>
              <a:gd name="adj1" fmla="val 0"/>
              <a:gd name="adj2" fmla="val 5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7" name="Text Placeholder 5">
            <a:extLst>
              <a:ext uri="{FF2B5EF4-FFF2-40B4-BE49-F238E27FC236}">
                <a16:creationId xmlns:a16="http://schemas.microsoft.com/office/drawing/2014/main" id="{9CBEF263-85B5-411F-937F-B028225DA2D0}"/>
              </a:ext>
            </a:extLst>
          </p:cNvPr>
          <p:cNvSpPr>
            <a:spLocks noGrp="1"/>
          </p:cNvSpPr>
          <p:nvPr>
            <p:ph type="body" sz="quarter" idx="10"/>
          </p:nvPr>
        </p:nvSpPr>
        <p:spPr>
          <a:xfrm>
            <a:off x="586390" y="1434370"/>
            <a:ext cx="11018520" cy="615553"/>
          </a:xfrm>
        </p:spPr>
        <p:txBody>
          <a:bodyPr/>
          <a:lstStyle/>
          <a:p>
            <a:pPr algn="l"/>
            <a:r>
              <a:rPr lang="en-US" sz="2000" b="0" i="0">
                <a:solidFill>
                  <a:srgbClr val="171717"/>
                </a:solidFill>
                <a:effectLst/>
                <a:latin typeface="Segoe UI" panose="020B0502040204020203" pitchFamily="34" charset="0"/>
              </a:rPr>
              <a:t>In a broad sense, cloud services differ based on the needs of different users. This section reviews three popular types of cloud services:</a:t>
            </a:r>
            <a:endParaRPr lang="en-US" b="0" i="0">
              <a:solidFill>
                <a:srgbClr val="171717"/>
              </a:solidFill>
              <a:effectLst/>
            </a:endParaRPr>
          </a:p>
        </p:txBody>
      </p:sp>
    </p:spTree>
    <p:extLst>
      <p:ext uri="{BB962C8B-B14F-4D97-AF65-F5344CB8AC3E}">
        <p14:creationId xmlns:p14="http://schemas.microsoft.com/office/powerpoint/2010/main" val="306183936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137F06C4865FD4A8A403F66497FF9A9" ma:contentTypeVersion="14" ma:contentTypeDescription="Crée un document." ma:contentTypeScope="" ma:versionID="c8180e7d7ba9b3e184afdc681e6716da">
  <xsd:schema xmlns:xsd="http://www.w3.org/2001/XMLSchema" xmlns:xs="http://www.w3.org/2001/XMLSchema" xmlns:p="http://schemas.microsoft.com/office/2006/metadata/properties" xmlns:ns2="78bc6fde-72ac-489a-b0a4-ba51770a119a" xmlns:ns3="efd76e83-4173-4a26-b431-618a788339a8" targetNamespace="http://schemas.microsoft.com/office/2006/metadata/properties" ma:root="true" ma:fieldsID="029a02666b013a7d06d673a7123af9bc" ns2:_="" ns3:_="">
    <xsd:import namespace="78bc6fde-72ac-489a-b0a4-ba51770a119a"/>
    <xsd:import namespace="efd76e83-4173-4a26-b431-618a788339a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LengthInSeconds" minOccurs="0"/>
                <xsd:element ref="ns2:Date_x002f_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8bc6fde-72ac-489a-b0a4-ba51770a11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Date_x002f_Time" ma:index="21" nillable="true" ma:displayName="Date/Time" ma:format="DateOnly" ma:internalName="Date_x002f_Tim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efd76e83-4173-4a26-b431-618a788339a8" elementFormDefault="qualified">
    <xsd:import namespace="http://schemas.microsoft.com/office/2006/documentManagement/types"/>
    <xsd:import namespace="http://schemas.microsoft.com/office/infopath/2007/PartnerControls"/>
    <xsd:element name="SharedWithUsers" ma:index="18"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8bc6fde-72ac-489a-b0a4-ba51770a119a" xsi:nil="true"/>
    <Date_x002f_Time xmlns="78bc6fde-72ac-489a-b0a4-ba51770a119a"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FEC1CE-D66B-44D0-83F1-9522CB73D3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8bc6fde-72ac-489a-b0a4-ba51770a119a"/>
    <ds:schemaRef ds:uri="efd76e83-4173-4a26-b431-618a788339a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purl.org/dc/terms/"/>
    <ds:schemaRef ds:uri="http://purl.org/dc/elements/1.1/"/>
    <ds:schemaRef ds:uri="http://schemas.openxmlformats.org/package/2006/metadata/core-properties"/>
    <ds:schemaRef ds:uri="http://purl.org/dc/dcmitype/"/>
    <ds:schemaRef ds:uri="efd76e83-4173-4a26-b431-618a788339a8"/>
    <ds:schemaRef ds:uri="http://www.w3.org/XML/1998/namespace"/>
    <ds:schemaRef ds:uri="http://schemas.microsoft.com/office/infopath/2007/PartnerControls"/>
    <ds:schemaRef ds:uri="78bc6fde-72ac-489a-b0a4-ba51770a119a"/>
    <ds:schemaRef ds:uri="http://schemas.microsoft.com/office/2006/metadata/properties"/>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2</TotalTime>
  <Words>5745</Words>
  <Application>Microsoft Office PowerPoint</Application>
  <PresentationFormat>Grand écran</PresentationFormat>
  <Paragraphs>569</Paragraphs>
  <Slides>58</Slides>
  <Notes>57</Notes>
  <HiddenSlides>0</HiddenSlides>
  <MMClips>0</MMClips>
  <ScaleCrop>false</ScaleCrop>
  <HeadingPairs>
    <vt:vector size="6" baseType="variant">
      <vt:variant>
        <vt:lpstr>Polices utilisées</vt:lpstr>
      </vt:variant>
      <vt:variant>
        <vt:i4>7</vt:i4>
      </vt:variant>
      <vt:variant>
        <vt:lpstr>Thème</vt:lpstr>
      </vt:variant>
      <vt:variant>
        <vt:i4>2</vt:i4>
      </vt:variant>
      <vt:variant>
        <vt:lpstr>Titres des diapositives</vt:lpstr>
      </vt:variant>
      <vt:variant>
        <vt:i4>58</vt:i4>
      </vt:variant>
    </vt:vector>
  </HeadingPairs>
  <TitlesOfParts>
    <vt:vector size="67" baseType="lpstr">
      <vt:lpstr>Arial</vt:lpstr>
      <vt:lpstr>Consolas</vt:lpstr>
      <vt:lpstr>Segoe UI</vt:lpstr>
      <vt:lpstr>Segoe UI Light</vt:lpstr>
      <vt:lpstr>Segoe UI Semibold</vt:lpstr>
      <vt:lpstr>Segoe UI Semilight</vt:lpstr>
      <vt:lpstr>Wingdings</vt:lpstr>
      <vt:lpstr>WHITE TEMPLATE</vt:lpstr>
      <vt:lpstr>SOFT BLACK TEMPLATE</vt:lpstr>
      <vt:lpstr>Présentation PowerPoint</vt:lpstr>
      <vt:lpstr>The Cloud Tour</vt:lpstr>
      <vt:lpstr>Getting started with Cloud computing</vt:lpstr>
      <vt:lpstr>Introduction</vt:lpstr>
      <vt:lpstr>The evolution of Cloud computing</vt:lpstr>
      <vt:lpstr>Enabling technologies</vt:lpstr>
      <vt:lpstr>Cloud computing advantages</vt:lpstr>
      <vt:lpstr>Building blocks of the cloud</vt:lpstr>
      <vt:lpstr>Cloud computing services</vt:lpstr>
      <vt:lpstr>Cloud computing services – The big picture</vt:lpstr>
      <vt:lpstr>Software as a Service (SaaS)</vt:lpstr>
      <vt:lpstr>SaaS Characteristics</vt:lpstr>
      <vt:lpstr>SaaS use cases</vt:lpstr>
      <vt:lpstr>SaaS use cases</vt:lpstr>
      <vt:lpstr>SaaS examples</vt:lpstr>
      <vt:lpstr>Platform as a Service (PaaS)</vt:lpstr>
      <vt:lpstr>PaaS characteristics</vt:lpstr>
      <vt:lpstr>PaaS use cases</vt:lpstr>
      <vt:lpstr>PaaS use cases</vt:lpstr>
      <vt:lpstr>PaaS examples</vt:lpstr>
      <vt:lpstr>Infrastructure as a Service (IaaS)</vt:lpstr>
      <vt:lpstr>IaaS Characteristics</vt:lpstr>
      <vt:lpstr>IaaS use cases</vt:lpstr>
      <vt:lpstr>IaaS use cases</vt:lpstr>
      <vt:lpstr>IaaS examples</vt:lpstr>
      <vt:lpstr>What is serverless computing?</vt:lpstr>
      <vt:lpstr>Types of clouds</vt:lpstr>
      <vt:lpstr>Types of clouds</vt:lpstr>
      <vt:lpstr>Types of clouds</vt:lpstr>
      <vt:lpstr>Public cloud</vt:lpstr>
      <vt:lpstr>Private cloud</vt:lpstr>
      <vt:lpstr>Hybrid cloud</vt:lpstr>
      <vt:lpstr>Major cloud providers</vt:lpstr>
      <vt:lpstr>Major cloud providers</vt:lpstr>
      <vt:lpstr>Major cloud providers</vt:lpstr>
      <vt:lpstr>Major cloud providers</vt:lpstr>
      <vt:lpstr>Cloud use cases</vt:lpstr>
      <vt:lpstr>Summary</vt:lpstr>
      <vt:lpstr>Summary</vt:lpstr>
      <vt:lpstr>Summary</vt:lpstr>
      <vt:lpstr>Summary</vt:lpstr>
      <vt:lpstr>Introduction to Azure fundamentals</vt:lpstr>
      <vt:lpstr>Microsoft Azure</vt:lpstr>
      <vt:lpstr>What does Azure offer?</vt:lpstr>
      <vt:lpstr>How does Azure work?</vt:lpstr>
      <vt:lpstr>How does Azure work?</vt:lpstr>
      <vt:lpstr>How does Azure work?</vt:lpstr>
      <vt:lpstr>How does Azure work?</vt:lpstr>
      <vt:lpstr>How does Azure work?</vt:lpstr>
      <vt:lpstr>What can I do with Azure?</vt:lpstr>
      <vt:lpstr>What is the Azure portal</vt:lpstr>
      <vt:lpstr>What is Azure Marketplace</vt:lpstr>
      <vt:lpstr>Tour of Azure services</vt:lpstr>
      <vt:lpstr>Get started with Azure accounts</vt:lpstr>
      <vt:lpstr>Get started with Azure accounts</vt:lpstr>
      <vt:lpstr>Check your Knowledge</vt:lpstr>
      <vt:lpstr>Contact Us</vt:lpstr>
      <vt:lpstr>Thank you</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ANKIT.DATTA@studentambassadors.com;Shivanand.Prabhu@studentambassadors.com;Ritom.Tamuli@studentambassadors.com</dc:creator>
  <cp:keywords>Microsoft Learn Student Ambassadors</cp:keywords>
  <dc:description/>
  <cp:lastModifiedBy>SeifAli Hafri</cp:lastModifiedBy>
  <cp:revision>4</cp:revision>
  <dcterms:created xsi:type="dcterms:W3CDTF">2019-03-28T18:40:02Z</dcterms:created>
  <dcterms:modified xsi:type="dcterms:W3CDTF">2021-11-08T20:34:42Z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0x0101003137F06C4865FD4A8A403F66497FF9A9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